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6"/>
  </p:notesMasterIdLst>
  <p:sldIdLst>
    <p:sldId id="256" r:id="rId2"/>
    <p:sldId id="260" r:id="rId3"/>
    <p:sldId id="257" r:id="rId4"/>
    <p:sldId id="263" r:id="rId5"/>
    <p:sldId id="275" r:id="rId6"/>
    <p:sldId id="280" r:id="rId7"/>
    <p:sldId id="281" r:id="rId8"/>
    <p:sldId id="282" r:id="rId9"/>
    <p:sldId id="315" r:id="rId10"/>
    <p:sldId id="325" r:id="rId11"/>
    <p:sldId id="324" r:id="rId12"/>
    <p:sldId id="326" r:id="rId13"/>
    <p:sldId id="279" r:id="rId14"/>
    <p:sldId id="274" r:id="rId15"/>
    <p:sldId id="268" r:id="rId16"/>
    <p:sldId id="269" r:id="rId17"/>
    <p:sldId id="270" r:id="rId18"/>
    <p:sldId id="271" r:id="rId19"/>
    <p:sldId id="272" r:id="rId20"/>
    <p:sldId id="273" r:id="rId21"/>
    <p:sldId id="261" r:id="rId22"/>
    <p:sldId id="277" r:id="rId23"/>
    <p:sldId id="283" r:id="rId24"/>
    <p:sldId id="285" r:id="rId25"/>
    <p:sldId id="286" r:id="rId26"/>
    <p:sldId id="293" r:id="rId27"/>
    <p:sldId id="296" r:id="rId28"/>
    <p:sldId id="297" r:id="rId29"/>
    <p:sldId id="298" r:id="rId30"/>
    <p:sldId id="299" r:id="rId31"/>
    <p:sldId id="312" r:id="rId32"/>
    <p:sldId id="288" r:id="rId33"/>
    <p:sldId id="289" r:id="rId34"/>
    <p:sldId id="291" r:id="rId35"/>
    <p:sldId id="294" r:id="rId36"/>
    <p:sldId id="310" r:id="rId37"/>
    <p:sldId id="305" r:id="rId38"/>
    <p:sldId id="306" r:id="rId39"/>
    <p:sldId id="307" r:id="rId40"/>
    <p:sldId id="309" r:id="rId41"/>
    <p:sldId id="308" r:id="rId42"/>
    <p:sldId id="311" r:id="rId43"/>
    <p:sldId id="313" r:id="rId44"/>
    <p:sldId id="316" r:id="rId45"/>
    <p:sldId id="317" r:id="rId46"/>
    <p:sldId id="322" r:id="rId47"/>
    <p:sldId id="323" r:id="rId48"/>
    <p:sldId id="318" r:id="rId49"/>
    <p:sldId id="319" r:id="rId50"/>
    <p:sldId id="320" r:id="rId51"/>
    <p:sldId id="321" r:id="rId52"/>
    <p:sldId id="314" r:id="rId53"/>
    <p:sldId id="292" r:id="rId54"/>
    <p:sldId id="278" r:id="rId55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173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63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50A7FD-3B32-417B-95F2-99C379C6548A}" type="datetimeFigureOut">
              <a:rPr lang="en-GB" smtClean="0"/>
              <a:t>05/05/2020</a:t>
            </a:fld>
            <a:endParaRPr lang="en-GB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5C2148-D98F-40A3-9BEF-FA07A1FC2F25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99732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4F78239-93D6-4FFE-BEA5-4705184AF0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7560E16-E7B0-45CF-8359-6E80AF4545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fr-CH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47DBC16-D018-488E-86DF-0E05B0E504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91C9D-4A58-44DB-B2B3-AC0B67497059}" type="datetime1">
              <a:rPr lang="fr-CH" smtClean="0"/>
              <a:t>05.05.2020</a:t>
            </a:fld>
            <a:endParaRPr lang="fr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5AD2187-0B0A-4525-9E1F-5BB68D8566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41A6BA6-D97D-42A3-B1F1-1B6D796D82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CAA9-A281-4BED-B172-048C7AE96558}" type="slidenum">
              <a:rPr lang="fr-CH" smtClean="0"/>
              <a:t>‹N›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6887886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BCC4860-E840-4DF0-8164-9C2F18EFF6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DC4783D4-9637-445A-A9CF-E9B03A5F86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1C2E757-9076-42CD-B28A-14B8344684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07152-97E0-4E78-97E3-92354FDCBD83}" type="datetime1">
              <a:rPr lang="fr-CH" smtClean="0"/>
              <a:t>05.05.2020</a:t>
            </a:fld>
            <a:endParaRPr lang="fr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C3518CD-2758-45BE-A7F6-05C876D3E4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D320FB7-3DBC-4F87-9D73-5FD52DBA0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CAA9-A281-4BED-B172-048C7AE96558}" type="slidenum">
              <a:rPr lang="fr-CH" smtClean="0"/>
              <a:t>‹N›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4861310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9BC530ED-FC74-4B9E-9066-9D1F6ED6093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CD44B20B-6F4E-4353-B5CF-8601E164D7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931FF98-EF8D-408F-BBFB-61A99494BF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EF7818-57ED-4E93-8C05-A37055188A87}" type="datetime1">
              <a:rPr lang="fr-CH" smtClean="0"/>
              <a:t>05.05.2020</a:t>
            </a:fld>
            <a:endParaRPr lang="fr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E15FEB4-90DB-4DE4-A7BC-2C3E17631C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D0C3E2C-615F-4C56-97A0-C2CC8111D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CAA9-A281-4BED-B172-048C7AE96558}" type="slidenum">
              <a:rPr lang="fr-CH" smtClean="0"/>
              <a:t>‹N›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2486654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A09FFCD-9147-4EF0-B844-A5876C0B9A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66CBD67-A034-49E6-BC8A-15852D42BA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4A1F44E-7034-4610-8ABC-580AED4002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48107-504C-4C75-86C4-2A83971B33B4}" type="datetime1">
              <a:rPr lang="fr-CH" smtClean="0"/>
              <a:t>05.05.2020</a:t>
            </a:fld>
            <a:endParaRPr lang="fr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3159C7F-4A10-4B5F-9389-E384F6DE1B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C201BAA-F28C-4CE3-8629-92D8824E7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CAA9-A281-4BED-B172-048C7AE96558}" type="slidenum">
              <a:rPr lang="fr-CH" smtClean="0"/>
              <a:t>‹N›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517822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EEB73DE-748E-4413-BD18-218CDCB9E1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E80BF6D-8E69-48B0-8241-0B69FED1DC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AF6C25A-E04F-420C-9469-E83F1B39CA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D3B13-CA30-44BE-A854-C225AAF63323}" type="datetime1">
              <a:rPr lang="fr-CH" smtClean="0"/>
              <a:t>05.05.2020</a:t>
            </a:fld>
            <a:endParaRPr lang="fr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37B6968-64D3-4D77-A351-D08ACF2CCE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236C80D-D4C9-4A93-B954-4C3BAFBC2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CAA9-A281-4BED-B172-048C7AE96558}" type="slidenum">
              <a:rPr lang="fr-CH" smtClean="0"/>
              <a:t>‹N›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8318274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841FA8C-B30E-459C-8BF9-ED341A423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8022499-31A3-4952-9B33-57B363F938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970A2D58-F8B7-4E39-8090-CC617F9495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6DC56A95-1EB6-41F2-A80F-6F3BAB7DDA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50853-2585-4FFA-9F64-C765BF5E3D96}" type="datetime1">
              <a:rPr lang="fr-CH" smtClean="0"/>
              <a:t>05.05.2020</a:t>
            </a:fld>
            <a:endParaRPr lang="fr-CH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95FB551F-CA84-40B4-928A-A2607E3036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0EBA0E4-DB7D-43DD-BF6F-978D9F6A4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CAA9-A281-4BED-B172-048C7AE96558}" type="slidenum">
              <a:rPr lang="fr-CH" smtClean="0"/>
              <a:t>‹N›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9117047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2E0F7D5-8669-4F77-A388-07EE67262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80C06DE-B18F-49B1-BB0D-6AF788E2E9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6CC1CE97-37FB-4DD3-B782-88D6A3BEF6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82FFCCAC-C42C-4D2D-85E6-476E8A73DE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305362C9-A63B-4FD0-9F8C-DA1A8D685F9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F620D9A7-1349-4B4E-80DB-352D030B49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89381-E16D-47F9-9704-652C10B0F513}" type="datetime1">
              <a:rPr lang="fr-CH" smtClean="0"/>
              <a:t>05.05.2020</a:t>
            </a:fld>
            <a:endParaRPr lang="fr-CH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CCF60D08-F920-44EC-893F-E12174AA48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A8A9FDBC-4579-4A5D-AAE0-A572B5396E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CAA9-A281-4BED-B172-048C7AE96558}" type="slidenum">
              <a:rPr lang="fr-CH" smtClean="0"/>
              <a:t>‹N›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4746230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C3EBFC5-0D1A-4704-8002-B56BE32062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00CF470D-DEF9-43B4-B3EC-F86432B61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A203D2-496F-4E55-B34A-6DF3D6FD6D55}" type="datetime1">
              <a:rPr lang="fr-CH" smtClean="0"/>
              <a:t>05.05.2020</a:t>
            </a:fld>
            <a:endParaRPr lang="fr-CH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78A6028C-F84E-4A9B-A937-B90E38B5D3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41EEDBE-9A70-4702-8866-D325F62CA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CAA9-A281-4BED-B172-048C7AE96558}" type="slidenum">
              <a:rPr lang="fr-CH" smtClean="0"/>
              <a:t>‹N›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8923754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5A5B5E95-9920-404A-851A-A04B5326C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B95A5-B168-41C4-B69E-804708DEEC27}" type="datetime1">
              <a:rPr lang="fr-CH" smtClean="0"/>
              <a:t>05.05.2020</a:t>
            </a:fld>
            <a:endParaRPr lang="fr-CH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B1C98BAC-BBC0-4E54-B71D-F2E90EC873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A94F90F-8481-4766-A38F-935A778882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CAA9-A281-4BED-B172-048C7AE96558}" type="slidenum">
              <a:rPr lang="fr-CH" smtClean="0"/>
              <a:t>‹N›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5225739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9DEF3A5-B765-4036-B75F-4928AEE173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8E601ED-0E82-4859-A896-3051F8BA60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9BF945B-0666-4DFD-97F2-EF2C729C60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D38D7B8-BCD2-4CC1-80BC-71815226C5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D3A3D-2764-45C9-8FAB-B68FDE53AD70}" type="datetime1">
              <a:rPr lang="fr-CH" smtClean="0"/>
              <a:t>05.05.2020</a:t>
            </a:fld>
            <a:endParaRPr lang="fr-CH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654459E-4D4A-4455-A0A9-03ECDB322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A52747C-BED9-4A8E-9029-458A098A89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CAA9-A281-4BED-B172-048C7AE96558}" type="slidenum">
              <a:rPr lang="fr-CH" smtClean="0"/>
              <a:t>‹N›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1785985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21A2990-1BD7-4DC0-9567-E8A06C10A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19600ECB-ECFC-4F09-ADD0-E7107B94AF0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CH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22CC6596-2A0A-4B42-83E0-4926709D11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80997C5-1750-4454-B16E-89751B10C4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E9D8A8-BC5D-4281-BB09-D2530232A585}" type="datetime1">
              <a:rPr lang="fr-CH" smtClean="0"/>
              <a:t>05.05.2020</a:t>
            </a:fld>
            <a:endParaRPr lang="fr-CH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CD5DC3C0-A0F7-43F5-B741-7F83E516EA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09C388C-F7D2-41F4-B3E8-60ABBCAD83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CAA9-A281-4BED-B172-048C7AE96558}" type="slidenum">
              <a:rPr lang="fr-CH" smtClean="0"/>
              <a:t>‹N›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5651647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9B397FAD-86A2-4D88-A8A4-CA4F39CF66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9863DD6-7699-4856-9DCC-E870EBF973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B96916E-B0B0-4687-91D3-41945D893B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757BC8-768D-44F8-BD79-6949469D8755}" type="datetime1">
              <a:rPr lang="fr-CH" smtClean="0"/>
              <a:t>05.05.2020</a:t>
            </a:fld>
            <a:endParaRPr lang="fr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728848D-4CA3-4EA8-930B-0D11FBE9EF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CH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B54C6D4-1C23-406A-90D5-906CCCC484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EDCAA9-A281-4BED-B172-048C7AE96558}" type="slidenum">
              <a:rPr lang="fr-CH" smtClean="0"/>
              <a:t>‹N›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6503199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0.png"/><Relationship Id="rId5" Type="http://schemas.openxmlformats.org/officeDocument/2006/relationships/image" Target="../media/image260.png"/><Relationship Id="rId4" Type="http://schemas.openxmlformats.org/officeDocument/2006/relationships/image" Target="../media/image25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svg"/><Relationship Id="rId9" Type="http://schemas.openxmlformats.org/officeDocument/2006/relationships/image" Target="../media/image8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0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0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0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1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sv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1.PNG"/><Relationship Id="rId7" Type="http://schemas.openxmlformats.org/officeDocument/2006/relationships/image" Target="../media/image1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7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2.PNG"/><Relationship Id="rId7" Type="http://schemas.openxmlformats.org/officeDocument/2006/relationships/image" Target="../media/image1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A7C3AD7-EAA1-4099-A15B-BE043E05D6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41400"/>
            <a:ext cx="9144000" cy="2387600"/>
          </a:xfrm>
        </p:spPr>
        <p:txBody>
          <a:bodyPr/>
          <a:lstStyle/>
          <a:p>
            <a:r>
              <a:rPr lang="fr-CH" dirty="0" err="1">
                <a:solidFill>
                  <a:schemeClr val="accent1"/>
                </a:solidFill>
              </a:rPr>
              <a:t>Topological</a:t>
            </a:r>
            <a:r>
              <a:rPr lang="fr-CH" dirty="0">
                <a:solidFill>
                  <a:schemeClr val="accent1"/>
                </a:solidFill>
              </a:rPr>
              <a:t> </a:t>
            </a:r>
            <a:r>
              <a:rPr lang="fr-CH" dirty="0" err="1">
                <a:solidFill>
                  <a:schemeClr val="accent1"/>
                </a:solidFill>
              </a:rPr>
              <a:t>Reasoning</a:t>
            </a:r>
            <a:endParaRPr lang="fr-CH" dirty="0">
              <a:solidFill>
                <a:schemeClr val="accent1"/>
              </a:solidFill>
            </a:endParaRP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F39A5B7-6D2A-4446-A8BE-AA2F0216CB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51546"/>
            <a:ext cx="9144000" cy="1655762"/>
          </a:xfrm>
        </p:spPr>
        <p:txBody>
          <a:bodyPr/>
          <a:lstStyle/>
          <a:p>
            <a:r>
              <a:rPr lang="fr-CH" dirty="0"/>
              <a:t>Jonathan Lo, Tommaso </a:t>
            </a:r>
            <a:r>
              <a:rPr lang="fr-CH" dirty="0" err="1"/>
              <a:t>Peletta</a:t>
            </a:r>
            <a:r>
              <a:rPr lang="fr-CH" dirty="0"/>
              <a:t>, Adrien </a:t>
            </a:r>
            <a:r>
              <a:rPr lang="fr-CH" dirty="0" err="1"/>
              <a:t>Razurel</a:t>
            </a:r>
            <a:endParaRPr lang="fr-CH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A4D4EB2-5E70-45B1-B8AF-8C7858870A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CAA9-A281-4BED-B172-048C7AE96558}" type="slidenum">
              <a:rPr lang="fr-CH" smtClean="0"/>
              <a:t>1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8928842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2EC9E35-2E64-4C55-8AF3-72F11826DF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CAA9-A281-4BED-B172-048C7AE96558}" type="slidenum">
              <a:rPr lang="fr-CH" smtClean="0"/>
              <a:t>10</a:t>
            </a:fld>
            <a:endParaRPr lang="fr-CH"/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F9879413-97C2-4295-BE56-F71CCF2207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chemeClr val="accent1"/>
                </a:solidFill>
              </a:rPr>
              <a:t>Derived operators: </a:t>
            </a:r>
            <a:r>
              <a:rPr lang="en-GB" i="1" dirty="0" err="1">
                <a:solidFill>
                  <a:schemeClr val="accent1"/>
                </a:solidFill>
              </a:rPr>
              <a:t>flt</a:t>
            </a:r>
            <a:endParaRPr lang="en-GB" i="1" dirty="0">
              <a:solidFill>
                <a:schemeClr val="accent1"/>
              </a:solidFill>
            </a:endParaRPr>
          </a:p>
        </p:txBody>
      </p:sp>
      <p:pic>
        <p:nvPicPr>
          <p:cNvPr id="3" name="Image 2" descr="Une image contenant dessin&#10;&#10;Description générée automatiquement">
            <a:extLst>
              <a:ext uri="{FF2B5EF4-FFF2-40B4-BE49-F238E27FC236}">
                <a16:creationId xmlns:a16="http://schemas.microsoft.com/office/drawing/2014/main" id="{554418F8-0A0E-4529-B512-E1E1080764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3230" y="2100263"/>
            <a:ext cx="4313450" cy="3888000"/>
          </a:xfrm>
          <a:prstGeom prst="rect">
            <a:avLst/>
          </a:prstGeom>
          <a:ln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217B53E0-89AD-4199-AF98-58D2056533D9}"/>
                  </a:ext>
                </a:extLst>
              </p:cNvPr>
              <p:cNvSpPr txBox="1"/>
              <p:nvPr/>
            </p:nvSpPr>
            <p:spPr>
              <a:xfrm>
                <a:off x="1788695" y="3654187"/>
                <a:ext cx="21416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𝑛𝑜𝑡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𝑖𝑚𝑎𝑔𝑒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217B53E0-89AD-4199-AF98-58D2056533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8695" y="3654187"/>
                <a:ext cx="2141621" cy="369332"/>
              </a:xfrm>
              <a:prstGeom prst="rect">
                <a:avLst/>
              </a:prstGeom>
              <a:blipFill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568964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2EC9E35-2E64-4C55-8AF3-72F11826DF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CAA9-A281-4BED-B172-048C7AE96558}" type="slidenum">
              <a:rPr lang="fr-CH" smtClean="0"/>
              <a:t>11</a:t>
            </a:fld>
            <a:endParaRPr lang="fr-CH"/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F9879413-97C2-4295-BE56-F71CCF2207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chemeClr val="accent1"/>
                </a:solidFill>
              </a:rPr>
              <a:t>Derived operators: </a:t>
            </a:r>
            <a:r>
              <a:rPr lang="en-GB" i="1" dirty="0" err="1">
                <a:solidFill>
                  <a:schemeClr val="accent1"/>
                </a:solidFill>
              </a:rPr>
              <a:t>flt</a:t>
            </a:r>
            <a:endParaRPr lang="en-GB" i="1" dirty="0">
              <a:solidFill>
                <a:schemeClr val="accent1"/>
              </a:solidFill>
            </a:endParaRPr>
          </a:p>
        </p:txBody>
      </p:sp>
      <p:pic>
        <p:nvPicPr>
          <p:cNvPr id="3" name="Image 2" descr="Une image contenant bâtiment, lumière&#10;&#10;Description générée automatiquement">
            <a:extLst>
              <a:ext uri="{FF2B5EF4-FFF2-40B4-BE49-F238E27FC236}">
                <a16:creationId xmlns:a16="http://schemas.microsoft.com/office/drawing/2014/main" id="{997CFCF1-92DC-4BD1-A3B5-CD99A07301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2553" y="2092242"/>
            <a:ext cx="4313443" cy="3888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CE056065-49B7-4693-8FF6-2D2892CFA7D6}"/>
                  </a:ext>
                </a:extLst>
              </p:cNvPr>
              <p:cNvSpPr txBox="1"/>
              <p:nvPr/>
            </p:nvSpPr>
            <p:spPr>
              <a:xfrm>
                <a:off x="1788695" y="3654187"/>
                <a:ext cx="214162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≥5</m:t>
                          </m:r>
                        </m:sup>
                      </m:sSup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𝑛𝑜𝑡</m:t>
                      </m:r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𝑖𝑚𝑎𝑔𝑒</m:t>
                          </m:r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b="0" dirty="0"/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CE056065-49B7-4693-8FF6-2D2892CFA7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8695" y="3654187"/>
                <a:ext cx="2141621" cy="6463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630945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2EC9E35-2E64-4C55-8AF3-72F11826DF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CAA9-A281-4BED-B172-048C7AE96558}" type="slidenum">
              <a:rPr lang="fr-CH" smtClean="0"/>
              <a:t>12</a:t>
            </a:fld>
            <a:endParaRPr lang="fr-CH"/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F9879413-97C2-4295-BE56-F71CCF2207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chemeClr val="accent1"/>
                </a:solidFill>
              </a:rPr>
              <a:t>Derived operators: </a:t>
            </a:r>
            <a:r>
              <a:rPr lang="en-GB" i="1" dirty="0" err="1">
                <a:solidFill>
                  <a:schemeClr val="accent1"/>
                </a:solidFill>
              </a:rPr>
              <a:t>flt</a:t>
            </a:r>
            <a:endParaRPr lang="en-GB" i="1" dirty="0">
              <a:solidFill>
                <a:schemeClr val="accent1"/>
              </a:solidFill>
            </a:endParaRPr>
          </a:p>
        </p:txBody>
      </p:sp>
      <p:pic>
        <p:nvPicPr>
          <p:cNvPr id="3" name="Image 2" descr="Une image contenant bâtiment, lumière, fenêtre&#10;&#10;Description générée automatiquement">
            <a:extLst>
              <a:ext uri="{FF2B5EF4-FFF2-40B4-BE49-F238E27FC236}">
                <a16:creationId xmlns:a16="http://schemas.microsoft.com/office/drawing/2014/main" id="{45E0F58F-083F-4C6F-A19E-90D713FB77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4562" y="2090738"/>
            <a:ext cx="4313453" cy="3888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37A0554E-0155-4BF1-BEAB-E6B0CD267C36}"/>
                  </a:ext>
                </a:extLst>
              </p:cNvPr>
              <p:cNvSpPr txBox="1"/>
              <p:nvPr/>
            </p:nvSpPr>
            <p:spPr>
              <a:xfrm>
                <a:off x="888762" y="3698814"/>
                <a:ext cx="4495800" cy="6494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𝑓𝑙</m:t>
                            </m:r>
                            <m:sSub>
                              <m:sSubPr>
                                <m:ctrlP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𝑖𝑚𝑎𝑔𝑒</m:t>
                                </m:r>
                              </m:e>
                            </m:d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p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≤5</m:t>
                            </m:r>
                          </m:sup>
                        </m:sSup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≥5</m:t>
                        </m:r>
                      </m:sup>
                    </m:sSup>
                    <m:r>
                      <a:rPr lang="fr-F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𝑛𝑜𝑡</m:t>
                    </m:r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𝑖𝑚𝑎𝑔𝑒</m:t>
                        </m:r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</a:rPr>
                      <m:t>)) </m:t>
                    </m:r>
                  </m:oMath>
                </a14:m>
                <a:r>
                  <a:rPr lang="fr-FR" dirty="0"/>
                  <a:t> </a:t>
                </a:r>
                <a:endParaRPr lang="fr-FR" b="0" dirty="0"/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37A0554E-0155-4BF1-BEAB-E6B0CD267C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8762" y="3698814"/>
                <a:ext cx="4495800" cy="649409"/>
              </a:xfrm>
              <a:prstGeom prst="rect">
                <a:avLst/>
              </a:prstGeom>
              <a:blipFill>
                <a:blip r:embed="rId3"/>
                <a:stretch>
                  <a:fillRect l="-40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673868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capture d’écran, ordinateur&#10;&#10;Description générée automatiquement">
            <a:extLst>
              <a:ext uri="{FF2B5EF4-FFF2-40B4-BE49-F238E27FC236}">
                <a16:creationId xmlns:a16="http://schemas.microsoft.com/office/drawing/2014/main" id="{5B69BDD2-29E4-440B-B413-E0EC1B0A7E8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16" t="57641" r="70507" b="29026"/>
          <a:stretch/>
        </p:blipFill>
        <p:spPr>
          <a:xfrm>
            <a:off x="1709475" y="3201373"/>
            <a:ext cx="1398083" cy="1237015"/>
          </a:xfrm>
          <a:prstGeom prst="rect">
            <a:avLst/>
          </a:prstGeom>
        </p:spPr>
      </p:pic>
      <p:pic>
        <p:nvPicPr>
          <p:cNvPr id="6" name="Image 5" descr="Une image contenant capture d’écran, ordinateur&#10;&#10;Description générée automatiquement">
            <a:extLst>
              <a:ext uri="{FF2B5EF4-FFF2-40B4-BE49-F238E27FC236}">
                <a16:creationId xmlns:a16="http://schemas.microsoft.com/office/drawing/2014/main" id="{641BE3AE-6D21-4099-97D1-0EB777B9007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25" t="58335" r="54999" b="29026"/>
          <a:stretch/>
        </p:blipFill>
        <p:spPr>
          <a:xfrm>
            <a:off x="4138532" y="3280092"/>
            <a:ext cx="1398083" cy="1172584"/>
          </a:xfrm>
          <a:prstGeom prst="rect">
            <a:avLst/>
          </a:prstGeom>
        </p:spPr>
      </p:pic>
      <p:pic>
        <p:nvPicPr>
          <p:cNvPr id="7" name="Image 6" descr="Une image contenant capture d’écran, ordinateur&#10;&#10;Description générée automatiquement">
            <a:extLst>
              <a:ext uri="{FF2B5EF4-FFF2-40B4-BE49-F238E27FC236}">
                <a16:creationId xmlns:a16="http://schemas.microsoft.com/office/drawing/2014/main" id="{FD05F48F-84C1-430B-8039-2A242EE9880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27" t="57641" r="24375" b="29026"/>
          <a:stretch/>
        </p:blipFill>
        <p:spPr>
          <a:xfrm>
            <a:off x="9277088" y="3189866"/>
            <a:ext cx="1398082" cy="1248522"/>
          </a:xfrm>
          <a:prstGeom prst="rect">
            <a:avLst/>
          </a:prstGeom>
        </p:spPr>
      </p:pic>
      <p:pic>
        <p:nvPicPr>
          <p:cNvPr id="8" name="Image 7" descr="Une image contenant capture d’écran, ordinateur&#10;&#10;Description générée automatiquement">
            <a:extLst>
              <a:ext uri="{FF2B5EF4-FFF2-40B4-BE49-F238E27FC236}">
                <a16:creationId xmlns:a16="http://schemas.microsoft.com/office/drawing/2014/main" id="{912D6D8B-C226-44DC-B292-4B413EDDAAF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34" t="57641" r="39413" b="29026"/>
          <a:stretch/>
        </p:blipFill>
        <p:spPr>
          <a:xfrm>
            <a:off x="6698368" y="3215662"/>
            <a:ext cx="1559151" cy="1237015"/>
          </a:xfrm>
          <a:prstGeom prst="rect">
            <a:avLst/>
          </a:prstGeom>
        </p:spPr>
      </p:pic>
      <p:pic>
        <p:nvPicPr>
          <p:cNvPr id="12" name="Image 11" descr="Une image contenant capture d’écran, ordinateur&#10;&#10;Description générée automatiquement">
            <a:extLst>
              <a:ext uri="{FF2B5EF4-FFF2-40B4-BE49-F238E27FC236}">
                <a16:creationId xmlns:a16="http://schemas.microsoft.com/office/drawing/2014/main" id="{C4587FF4-19C2-4CC9-BEDA-1AACD677CFF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27" t="38752" r="24375" b="47915"/>
          <a:stretch/>
        </p:blipFill>
        <p:spPr>
          <a:xfrm>
            <a:off x="9277087" y="1894468"/>
            <a:ext cx="1398081" cy="1248521"/>
          </a:xfrm>
          <a:prstGeom prst="rect">
            <a:avLst/>
          </a:prstGeom>
        </p:spPr>
      </p:pic>
      <p:pic>
        <p:nvPicPr>
          <p:cNvPr id="14" name="Image 13" descr="Une image contenant capture d’écran, ordinateur&#10;&#10;Description générée automatiquement">
            <a:extLst>
              <a:ext uri="{FF2B5EF4-FFF2-40B4-BE49-F238E27FC236}">
                <a16:creationId xmlns:a16="http://schemas.microsoft.com/office/drawing/2014/main" id="{640920D5-9F8D-4F55-BD95-F52CBC4234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34" t="38752" r="39413" b="47915"/>
          <a:stretch/>
        </p:blipFill>
        <p:spPr>
          <a:xfrm>
            <a:off x="6662475" y="1905974"/>
            <a:ext cx="1559151" cy="1237015"/>
          </a:xfrm>
          <a:prstGeom prst="rect">
            <a:avLst/>
          </a:prstGeom>
        </p:spPr>
      </p:pic>
      <p:pic>
        <p:nvPicPr>
          <p:cNvPr id="16" name="Image 15" descr="Une image contenant capture d’écran, ordinateur&#10;&#10;Description générée automatiquement">
            <a:extLst>
              <a:ext uri="{FF2B5EF4-FFF2-40B4-BE49-F238E27FC236}">
                <a16:creationId xmlns:a16="http://schemas.microsoft.com/office/drawing/2014/main" id="{98299609-171D-48BA-9BE0-A1F4A4C7A06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25" t="38752" r="54999" b="47915"/>
          <a:stretch/>
        </p:blipFill>
        <p:spPr>
          <a:xfrm>
            <a:off x="4094023" y="1905974"/>
            <a:ext cx="1398085" cy="1237016"/>
          </a:xfrm>
          <a:prstGeom prst="rect">
            <a:avLst/>
          </a:prstGeom>
        </p:spPr>
      </p:pic>
      <p:pic>
        <p:nvPicPr>
          <p:cNvPr id="18" name="Image 17" descr="Une image contenant capture d’écran, ordinateur&#10;&#10;Description générée automatiquement">
            <a:extLst>
              <a:ext uri="{FF2B5EF4-FFF2-40B4-BE49-F238E27FC236}">
                <a16:creationId xmlns:a16="http://schemas.microsoft.com/office/drawing/2014/main" id="{166E72F8-88E6-41D8-9409-8AE29B9ED1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16" t="38752" r="70507" b="47915"/>
          <a:stretch/>
        </p:blipFill>
        <p:spPr>
          <a:xfrm>
            <a:off x="1709473" y="1905974"/>
            <a:ext cx="1398083" cy="123701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ttangolo 3">
                <a:extLst>
                  <a:ext uri="{FF2B5EF4-FFF2-40B4-BE49-F238E27FC236}">
                    <a16:creationId xmlns:a16="http://schemas.microsoft.com/office/drawing/2014/main" id="{232779D0-5A18-4F7A-A425-CFF1D117665B}"/>
                  </a:ext>
                </a:extLst>
              </p:cNvPr>
              <p:cNvSpPr/>
              <p:nvPr/>
            </p:nvSpPr>
            <p:spPr>
              <a:xfrm>
                <a:off x="1629780" y="4714040"/>
                <a:ext cx="147104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fr-FR" sz="2400" b="0" dirty="0"/>
                  <a:t>blue</a:t>
                </a:r>
                <a14:m>
                  <m:oMath xmlns:m="http://schemas.openxmlformats.org/officeDocument/2006/math">
                    <m:r>
                      <a:rPr lang="fr-FR" sz="2400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sz="2400" b="1" i="1" dirty="0" smtClean="0">
                        <a:latin typeface="Cambria Math" panose="02040503050406030204" pitchFamily="18" charset="0"/>
                      </a:rPr>
                      <m:t>𝓢</m:t>
                    </m:r>
                    <m:r>
                      <a:rPr lang="fr-FR" sz="2400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2400" dirty="0"/>
                  <a:t>red</a:t>
                </a:r>
              </a:p>
            </p:txBody>
          </p:sp>
        </mc:Choice>
        <mc:Fallback xmlns="">
          <p:sp>
            <p:nvSpPr>
              <p:cNvPr id="19" name="Rettangolo 3">
                <a:extLst>
                  <a:ext uri="{FF2B5EF4-FFF2-40B4-BE49-F238E27FC236}">
                    <a16:creationId xmlns:a16="http://schemas.microsoft.com/office/drawing/2014/main" id="{232779D0-5A18-4F7A-A425-CFF1D11766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9780" y="4714040"/>
                <a:ext cx="1471044" cy="461665"/>
              </a:xfrm>
              <a:prstGeom prst="rect">
                <a:avLst/>
              </a:prstGeom>
              <a:blipFill>
                <a:blip r:embed="rId3"/>
                <a:stretch>
                  <a:fillRect l="-6198" t="-10526" r="-4545" b="-2894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ttangolo 3">
                <a:extLst>
                  <a:ext uri="{FF2B5EF4-FFF2-40B4-BE49-F238E27FC236}">
                    <a16:creationId xmlns:a16="http://schemas.microsoft.com/office/drawing/2014/main" id="{50D0230E-4AD7-48FE-B62F-799597C81B8F}"/>
                  </a:ext>
                </a:extLst>
              </p:cNvPr>
              <p:cNvSpPr/>
              <p:nvPr/>
            </p:nvSpPr>
            <p:spPr>
              <a:xfrm>
                <a:off x="3662496" y="4714038"/>
                <a:ext cx="219803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fr-FR" sz="2400"/>
                        <m:t>touch</m:t>
                      </m:r>
                      <m:r>
                        <m:rPr>
                          <m:nor/>
                        </m:rPr>
                        <a:rPr lang="fr-FR" sz="2400"/>
                        <m:t>(</m:t>
                      </m:r>
                      <m:r>
                        <m:rPr>
                          <m:nor/>
                        </m:rPr>
                        <a:rPr lang="fr-FR" sz="2400"/>
                        <m:t>red</m:t>
                      </m:r>
                      <m:r>
                        <m:rPr>
                          <m:nor/>
                        </m:rPr>
                        <a:rPr lang="fr-FR" sz="2400"/>
                        <m:t>,</m:t>
                      </m:r>
                      <m:r>
                        <m:rPr>
                          <m:nor/>
                        </m:rPr>
                        <a:rPr lang="fr-FR" sz="2400"/>
                        <m:t>blue</m:t>
                      </m:r>
                      <m:r>
                        <m:rPr>
                          <m:nor/>
                        </m:rPr>
                        <a:rPr lang="fr-FR" sz="2400"/>
                        <m:t>)</m:t>
                      </m:r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20" name="Rettangolo 3">
                <a:extLst>
                  <a:ext uri="{FF2B5EF4-FFF2-40B4-BE49-F238E27FC236}">
                    <a16:creationId xmlns:a16="http://schemas.microsoft.com/office/drawing/2014/main" id="{50D0230E-4AD7-48FE-B62F-799597C81B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2496" y="4714038"/>
                <a:ext cx="2198038" cy="461665"/>
              </a:xfrm>
              <a:prstGeom prst="rect">
                <a:avLst/>
              </a:prstGeom>
              <a:blipFill>
                <a:blip r:embed="rId4"/>
                <a:stretch>
                  <a:fillRect l="-278" b="-1315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ttangolo 3">
                <a:extLst>
                  <a:ext uri="{FF2B5EF4-FFF2-40B4-BE49-F238E27FC236}">
                    <a16:creationId xmlns:a16="http://schemas.microsoft.com/office/drawing/2014/main" id="{BD9A1489-ABC0-4A16-95DE-D1C45CD83140}"/>
                  </a:ext>
                </a:extLst>
              </p:cNvPr>
              <p:cNvSpPr/>
              <p:nvPr/>
            </p:nvSpPr>
            <p:spPr>
              <a:xfrm>
                <a:off x="6422207" y="4714039"/>
                <a:ext cx="211147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fr-FR" sz="2400"/>
                        <m:t>grow</m:t>
                      </m:r>
                      <m:r>
                        <m:rPr>
                          <m:nor/>
                        </m:rPr>
                        <a:rPr lang="fr-FR" sz="2400"/>
                        <m:t>(</m:t>
                      </m:r>
                      <m:r>
                        <m:rPr>
                          <m:nor/>
                        </m:rPr>
                        <a:rPr lang="fr-FR" sz="2400"/>
                        <m:t>red</m:t>
                      </m:r>
                      <m:r>
                        <m:rPr>
                          <m:nor/>
                        </m:rPr>
                        <a:rPr lang="fr-FR" sz="2400"/>
                        <m:t>,</m:t>
                      </m:r>
                      <m:r>
                        <m:rPr>
                          <m:nor/>
                        </m:rPr>
                        <a:rPr lang="fr-FR" sz="2400"/>
                        <m:t>blue</m:t>
                      </m:r>
                      <m:r>
                        <m:rPr>
                          <m:nor/>
                        </m:rPr>
                        <a:rPr lang="fr-FR" sz="2400"/>
                        <m:t>)</m:t>
                      </m:r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21" name="Rettangolo 3">
                <a:extLst>
                  <a:ext uri="{FF2B5EF4-FFF2-40B4-BE49-F238E27FC236}">
                    <a16:creationId xmlns:a16="http://schemas.microsoft.com/office/drawing/2014/main" id="{BD9A1489-ABC0-4A16-95DE-D1C45CD831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2207" y="4714039"/>
                <a:ext cx="2111475" cy="461665"/>
              </a:xfrm>
              <a:prstGeom prst="rect">
                <a:avLst/>
              </a:prstGeom>
              <a:blipFill>
                <a:blip r:embed="rId5"/>
                <a:stretch>
                  <a:fillRect l="-289" b="-1315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ttangolo 3">
                <a:extLst>
                  <a:ext uri="{FF2B5EF4-FFF2-40B4-BE49-F238E27FC236}">
                    <a16:creationId xmlns:a16="http://schemas.microsoft.com/office/drawing/2014/main" id="{2AD130DF-366E-4DAC-8A8B-9536559DE223}"/>
                  </a:ext>
                </a:extLst>
              </p:cNvPr>
              <p:cNvSpPr/>
              <p:nvPr/>
            </p:nvSpPr>
            <p:spPr>
              <a:xfrm>
                <a:off x="8709596" y="4714038"/>
                <a:ext cx="244579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 smtClean="0"/>
                        <m:t>red</m:t>
                      </m:r>
                      <m:r>
                        <a:rPr lang="fr-FR" sz="24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2400" b="1" i="1" dirty="0">
                          <a:latin typeface="Cambria Math" panose="02040503050406030204" pitchFamily="18" charset="0"/>
                        </a:rPr>
                        <m:t>𝓢</m:t>
                      </m:r>
                      <m:r>
                        <a:rPr lang="fr-FR" sz="2400" b="1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/>
                        <m:t>(</m:t>
                      </m:r>
                      <m:sSup>
                        <m:sSup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𝒟</m:t>
                          </m:r>
                        </m:e>
                        <m:sup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≤11</m:t>
                          </m:r>
                        </m:sup>
                      </m:sSup>
                      <m:r>
                        <m:rPr>
                          <m:nor/>
                        </m:rPr>
                        <a:rPr lang="fr-FR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/>
                        <m:t>blue</m:t>
                      </m:r>
                      <m:r>
                        <m:rPr>
                          <m:nor/>
                        </m:rPr>
                        <a:rPr lang="en-US" sz="2400"/>
                        <m:t>)</m:t>
                      </m:r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22" name="Rettangolo 3">
                <a:extLst>
                  <a:ext uri="{FF2B5EF4-FFF2-40B4-BE49-F238E27FC236}">
                    <a16:creationId xmlns:a16="http://schemas.microsoft.com/office/drawing/2014/main" id="{2AD130DF-366E-4DAC-8A8B-9536559DE2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9596" y="4714038"/>
                <a:ext cx="2445798" cy="461665"/>
              </a:xfrm>
              <a:prstGeom prst="rect">
                <a:avLst/>
              </a:prstGeom>
              <a:blipFill>
                <a:blip r:embed="rId6"/>
                <a:stretch>
                  <a:fillRect b="-1315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itre 1">
            <a:extLst>
              <a:ext uri="{FF2B5EF4-FFF2-40B4-BE49-F238E27FC236}">
                <a16:creationId xmlns:a16="http://schemas.microsoft.com/office/drawing/2014/main" id="{FF01EB54-6694-4288-B3EB-297D05371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fr-CH" dirty="0" err="1">
                <a:solidFill>
                  <a:schemeClr val="accent1"/>
                </a:solidFill>
              </a:rPr>
              <a:t>Other</a:t>
            </a:r>
            <a:r>
              <a:rPr lang="fr-CH" dirty="0">
                <a:solidFill>
                  <a:schemeClr val="accent1"/>
                </a:solidFill>
              </a:rPr>
              <a:t> </a:t>
            </a:r>
            <a:r>
              <a:rPr lang="fr-CH" dirty="0" err="1">
                <a:solidFill>
                  <a:schemeClr val="accent1"/>
                </a:solidFill>
              </a:rPr>
              <a:t>derived</a:t>
            </a:r>
            <a:r>
              <a:rPr lang="fr-CH" dirty="0">
                <a:solidFill>
                  <a:schemeClr val="accent1"/>
                </a:solidFill>
              </a:rPr>
              <a:t> </a:t>
            </a:r>
            <a:r>
              <a:rPr lang="fr-CH" dirty="0" err="1">
                <a:solidFill>
                  <a:schemeClr val="accent1"/>
                </a:solidFill>
              </a:rPr>
              <a:t>operators</a:t>
            </a:r>
            <a:endParaRPr lang="fr-CH" dirty="0">
              <a:solidFill>
                <a:schemeClr val="accent1"/>
              </a:solidFill>
            </a:endParaRPr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9D5640B6-942A-4E54-97EC-6CC4B694E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CAA9-A281-4BED-B172-048C7AE96558}" type="slidenum">
              <a:rPr lang="fr-CH" smtClean="0"/>
              <a:t>13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8478966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2B5E20A-D6DC-4969-A09E-F5C0E2AD8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CH" dirty="0">
                <a:solidFill>
                  <a:schemeClr val="accent1"/>
                </a:solidFill>
              </a:rPr>
              <a:t>Example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E6D74C68-09C6-4267-A505-0E3283446A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2" t="84815" r="53916" b="11110"/>
          <a:stretch/>
        </p:blipFill>
        <p:spPr>
          <a:xfrm>
            <a:off x="4367011" y="5191820"/>
            <a:ext cx="3732312" cy="253038"/>
          </a:xfrm>
        </p:spPr>
      </p:pic>
      <p:pic>
        <p:nvPicPr>
          <p:cNvPr id="4" name="Espace réservé du contenu 4">
            <a:extLst>
              <a:ext uri="{FF2B5EF4-FFF2-40B4-BE49-F238E27FC236}">
                <a16:creationId xmlns:a16="http://schemas.microsoft.com/office/drawing/2014/main" id="{FED621C5-7946-4B3A-8212-2EF00E59DC5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31" t="32320" r="22880" b="27454"/>
          <a:stretch/>
        </p:blipFill>
        <p:spPr>
          <a:xfrm>
            <a:off x="3771208" y="2451226"/>
            <a:ext cx="4649583" cy="2498755"/>
          </a:xfrm>
          <a:prstGeom prst="rect">
            <a:avLst/>
          </a:prstGeom>
        </p:spPr>
      </p:pic>
      <p:pic>
        <p:nvPicPr>
          <p:cNvPr id="6" name="Espace réservé du contenu 4">
            <a:extLst>
              <a:ext uri="{FF2B5EF4-FFF2-40B4-BE49-F238E27FC236}">
                <a16:creationId xmlns:a16="http://schemas.microsoft.com/office/drawing/2014/main" id="{7F30AE08-E892-4223-9397-5F2F2C5C8F8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67" t="10537" r="32015" b="83183"/>
          <a:stretch/>
        </p:blipFill>
        <p:spPr>
          <a:xfrm>
            <a:off x="4720207" y="1932527"/>
            <a:ext cx="3025920" cy="390101"/>
          </a:xfrm>
          <a:prstGeom prst="rect">
            <a:avLst/>
          </a:prstGeom>
        </p:spPr>
      </p:pic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B6DBB9A2-7D78-4C6A-9291-FB9DEA58F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CAA9-A281-4BED-B172-048C7AE96558}" type="slidenum">
              <a:rPr lang="fr-CH" smtClean="0"/>
              <a:t>14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9651862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ECE7992-E85F-417A-85F7-B2B2CBD2C1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CH" dirty="0">
                <a:solidFill>
                  <a:schemeClr val="accent1"/>
                </a:solidFill>
              </a:rPr>
              <a:t>Example</a:t>
            </a:r>
          </a:p>
        </p:txBody>
      </p:sp>
      <p:pic>
        <p:nvPicPr>
          <p:cNvPr id="5" name="Espace réservé du contenu 4" descr="Une image contenant objet, homme, boule&#10;&#10;Description générée automatiquement">
            <a:extLst>
              <a:ext uri="{FF2B5EF4-FFF2-40B4-BE49-F238E27FC236}">
                <a16:creationId xmlns:a16="http://schemas.microsoft.com/office/drawing/2014/main" id="{6583F706-E24C-4061-94BC-00D75920D6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0" t="88106" b="5472"/>
          <a:stretch/>
        </p:blipFill>
        <p:spPr>
          <a:xfrm>
            <a:off x="2624281" y="5133101"/>
            <a:ext cx="7787189" cy="373318"/>
          </a:xfrm>
        </p:spPr>
      </p:pic>
      <p:pic>
        <p:nvPicPr>
          <p:cNvPr id="4" name="Espace réservé du contenu 4" descr="Une image contenant objet, homme, boule&#10;&#10;Description générée automatiquement">
            <a:extLst>
              <a:ext uri="{FF2B5EF4-FFF2-40B4-BE49-F238E27FC236}">
                <a16:creationId xmlns:a16="http://schemas.microsoft.com/office/drawing/2014/main" id="{DC7EC6D9-C410-4891-9DA8-66254952A5A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16" t="33528" r="18818" b="23568"/>
          <a:stretch/>
        </p:blipFill>
        <p:spPr>
          <a:xfrm>
            <a:off x="3775486" y="2429164"/>
            <a:ext cx="4673669" cy="2562289"/>
          </a:xfrm>
          <a:prstGeom prst="rect">
            <a:avLst/>
          </a:prstGeom>
        </p:spPr>
      </p:pic>
      <p:pic>
        <p:nvPicPr>
          <p:cNvPr id="10" name="Espace réservé du contenu 4">
            <a:extLst>
              <a:ext uri="{FF2B5EF4-FFF2-40B4-BE49-F238E27FC236}">
                <a16:creationId xmlns:a16="http://schemas.microsoft.com/office/drawing/2014/main" id="{C327E7C9-4663-464A-9CF5-A9DD306B66A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67" t="10537" r="32015" b="83183"/>
          <a:stretch/>
        </p:blipFill>
        <p:spPr>
          <a:xfrm>
            <a:off x="4720207" y="1932527"/>
            <a:ext cx="3025920" cy="390101"/>
          </a:xfrm>
          <a:prstGeom prst="rect">
            <a:avLst/>
          </a:prstGeom>
        </p:spPr>
      </p:pic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6F71673F-6E98-4694-9ED9-3F92375AD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CAA9-A281-4BED-B172-048C7AE96558}" type="slidenum">
              <a:rPr lang="fr-CH" smtClean="0"/>
              <a:t>15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237724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FEC86F8-5D3A-4623-9373-3E405BDCF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CH" dirty="0">
                <a:solidFill>
                  <a:schemeClr val="accent1"/>
                </a:solidFill>
              </a:rPr>
              <a:t>Example</a:t>
            </a:r>
          </a:p>
        </p:txBody>
      </p:sp>
      <p:pic>
        <p:nvPicPr>
          <p:cNvPr id="5" name="Espace réservé du contenu 4" descr="Une image contenant objet, homme&#10;&#10;Description générée automatiquement">
            <a:extLst>
              <a:ext uri="{FF2B5EF4-FFF2-40B4-BE49-F238E27FC236}">
                <a16:creationId xmlns:a16="http://schemas.microsoft.com/office/drawing/2014/main" id="{472D01F5-ADD9-4E16-9CDE-ABFC2C3F58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743" r="38838" b="6480"/>
          <a:stretch/>
        </p:blipFill>
        <p:spPr>
          <a:xfrm>
            <a:off x="3863059" y="5150273"/>
            <a:ext cx="4740216" cy="346043"/>
          </a:xfrm>
        </p:spPr>
      </p:pic>
      <p:pic>
        <p:nvPicPr>
          <p:cNvPr id="4" name="Espace réservé du contenu 4" descr="Une image contenant objet, homme&#10;&#10;Description générée automatiquement">
            <a:extLst>
              <a:ext uri="{FF2B5EF4-FFF2-40B4-BE49-F238E27FC236}">
                <a16:creationId xmlns:a16="http://schemas.microsoft.com/office/drawing/2014/main" id="{96B78A41-73B5-4172-8859-3431F774223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57" t="34313" r="14950" b="23810"/>
          <a:stretch/>
        </p:blipFill>
        <p:spPr>
          <a:xfrm>
            <a:off x="3786448" y="2478855"/>
            <a:ext cx="4679660" cy="2515191"/>
          </a:xfrm>
          <a:prstGeom prst="rect">
            <a:avLst/>
          </a:prstGeom>
        </p:spPr>
      </p:pic>
      <p:pic>
        <p:nvPicPr>
          <p:cNvPr id="7" name="Espace réservé du contenu 4">
            <a:extLst>
              <a:ext uri="{FF2B5EF4-FFF2-40B4-BE49-F238E27FC236}">
                <a16:creationId xmlns:a16="http://schemas.microsoft.com/office/drawing/2014/main" id="{4E6923AA-7D54-4F99-9017-6CDE3D151BB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67" t="10537" r="32015" b="83183"/>
          <a:stretch/>
        </p:blipFill>
        <p:spPr>
          <a:xfrm>
            <a:off x="4720207" y="1932527"/>
            <a:ext cx="3025920" cy="390101"/>
          </a:xfrm>
          <a:prstGeom prst="rect">
            <a:avLst/>
          </a:prstGeom>
        </p:spPr>
      </p:pic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377ACB51-414F-48CB-85CA-FE6DC71A9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CAA9-A281-4BED-B172-048C7AE96558}" type="slidenum">
              <a:rPr lang="fr-CH" smtClean="0"/>
              <a:t>16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5836664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0C36E1E-2D89-42DB-A2A0-BEEF370726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CH" dirty="0">
                <a:solidFill>
                  <a:schemeClr val="accent1"/>
                </a:solidFill>
              </a:rPr>
              <a:t>Example</a:t>
            </a:r>
          </a:p>
        </p:txBody>
      </p:sp>
      <p:pic>
        <p:nvPicPr>
          <p:cNvPr id="5" name="Espace réservé du contenu 4" descr="Une image contenant objet&#10;&#10;Description générée automatiquement">
            <a:extLst>
              <a:ext uri="{FF2B5EF4-FFF2-40B4-BE49-F238E27FC236}">
                <a16:creationId xmlns:a16="http://schemas.microsoft.com/office/drawing/2014/main" id="{020D9487-D197-4349-81A4-2CDCE28AB5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632" r="57425" b="11627"/>
          <a:stretch/>
        </p:blipFill>
        <p:spPr>
          <a:xfrm>
            <a:off x="4269596" y="5084441"/>
            <a:ext cx="3476531" cy="294484"/>
          </a:xfrm>
        </p:spPr>
      </p:pic>
      <p:pic>
        <p:nvPicPr>
          <p:cNvPr id="4" name="Espace réservé du contenu 4" descr="Une image contenant objet&#10;&#10;Description générée automatiquement">
            <a:extLst>
              <a:ext uri="{FF2B5EF4-FFF2-40B4-BE49-F238E27FC236}">
                <a16:creationId xmlns:a16="http://schemas.microsoft.com/office/drawing/2014/main" id="{A85EB4E9-D811-4D5A-80D1-8D73C91A26E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09" t="32875" r="20937" b="27000"/>
          <a:stretch/>
        </p:blipFill>
        <p:spPr>
          <a:xfrm>
            <a:off x="3757540" y="2448140"/>
            <a:ext cx="4676920" cy="2510789"/>
          </a:xfrm>
          <a:prstGeom prst="rect">
            <a:avLst/>
          </a:prstGeom>
        </p:spPr>
      </p:pic>
      <p:pic>
        <p:nvPicPr>
          <p:cNvPr id="7" name="Espace réservé du contenu 4">
            <a:extLst>
              <a:ext uri="{FF2B5EF4-FFF2-40B4-BE49-F238E27FC236}">
                <a16:creationId xmlns:a16="http://schemas.microsoft.com/office/drawing/2014/main" id="{BF34985D-0321-4833-A5D6-6A90617805E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67" t="10537" r="32015" b="83183"/>
          <a:stretch/>
        </p:blipFill>
        <p:spPr>
          <a:xfrm>
            <a:off x="4720207" y="1932527"/>
            <a:ext cx="3025920" cy="390101"/>
          </a:xfrm>
          <a:prstGeom prst="rect">
            <a:avLst/>
          </a:prstGeom>
        </p:spPr>
      </p:pic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DE7841DA-87D0-4729-ACAB-7657D77A10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CAA9-A281-4BED-B172-048C7AE96558}" type="slidenum">
              <a:rPr lang="fr-CH" smtClean="0"/>
              <a:t>17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0485811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B5F7DD9-CC4B-4001-AEF4-CB3CF6A5F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CH" dirty="0">
                <a:solidFill>
                  <a:schemeClr val="accent1"/>
                </a:solidFill>
              </a:rPr>
              <a:t>Example</a:t>
            </a:r>
          </a:p>
        </p:txBody>
      </p:sp>
      <p:pic>
        <p:nvPicPr>
          <p:cNvPr id="5" name="Espace réservé du contenu 4" descr="Une image contenant objet&#10;&#10;Description générée automatiquement">
            <a:extLst>
              <a:ext uri="{FF2B5EF4-FFF2-40B4-BE49-F238E27FC236}">
                <a16:creationId xmlns:a16="http://schemas.microsoft.com/office/drawing/2014/main" id="{318B6A61-C512-4526-8345-0556330695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84714" r="42573" b="9741"/>
          <a:stretch/>
        </p:blipFill>
        <p:spPr>
          <a:xfrm>
            <a:off x="3883209" y="5100159"/>
            <a:ext cx="4710529" cy="340423"/>
          </a:xfrm>
        </p:spPr>
      </p:pic>
      <p:pic>
        <p:nvPicPr>
          <p:cNvPr id="4" name="Espace réservé du contenu 4" descr="Une image contenant objet&#10;&#10;Description générée automatiquement">
            <a:extLst>
              <a:ext uri="{FF2B5EF4-FFF2-40B4-BE49-F238E27FC236}">
                <a16:creationId xmlns:a16="http://schemas.microsoft.com/office/drawing/2014/main" id="{00EFD188-B4A2-4E87-BA56-94B8845F5D8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78" t="31302" r="20294" b="26086"/>
          <a:stretch/>
        </p:blipFill>
        <p:spPr>
          <a:xfrm>
            <a:off x="3740736" y="2357354"/>
            <a:ext cx="4710528" cy="2624951"/>
          </a:xfrm>
          <a:prstGeom prst="rect">
            <a:avLst/>
          </a:prstGeom>
        </p:spPr>
      </p:pic>
      <p:pic>
        <p:nvPicPr>
          <p:cNvPr id="7" name="Espace réservé du contenu 4">
            <a:extLst>
              <a:ext uri="{FF2B5EF4-FFF2-40B4-BE49-F238E27FC236}">
                <a16:creationId xmlns:a16="http://schemas.microsoft.com/office/drawing/2014/main" id="{4488D0A7-73ED-4FD4-9C15-43C76D994FE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67" t="10537" r="32015" b="83183"/>
          <a:stretch/>
        </p:blipFill>
        <p:spPr>
          <a:xfrm>
            <a:off x="4720207" y="1932527"/>
            <a:ext cx="3025920" cy="390101"/>
          </a:xfrm>
          <a:prstGeom prst="rect">
            <a:avLst/>
          </a:prstGeom>
        </p:spPr>
      </p:pic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A9BEDC91-A883-4293-9EFA-8D6094A8F8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CAA9-A281-4BED-B172-048C7AE96558}" type="slidenum">
              <a:rPr lang="fr-CH" smtClean="0"/>
              <a:t>18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9461949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9F3C4FF-977A-4A66-8FC4-28E0B8F10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CH" dirty="0">
                <a:solidFill>
                  <a:schemeClr val="accent1"/>
                </a:solidFill>
              </a:rPr>
              <a:t>Example</a:t>
            </a:r>
          </a:p>
        </p:txBody>
      </p:sp>
      <p:pic>
        <p:nvPicPr>
          <p:cNvPr id="5" name="Espace réservé du contenu 4" descr="Une image contenant objet, boule&#10;&#10;Description générée automatiquement">
            <a:extLst>
              <a:ext uri="{FF2B5EF4-FFF2-40B4-BE49-F238E27FC236}">
                <a16:creationId xmlns:a16="http://schemas.microsoft.com/office/drawing/2014/main" id="{B34B082E-135B-4DEE-92DF-D8F146DC04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005" r="58287" b="9450"/>
          <a:stretch/>
        </p:blipFill>
        <p:spPr>
          <a:xfrm>
            <a:off x="4285008" y="5170549"/>
            <a:ext cx="3621984" cy="359771"/>
          </a:xfrm>
        </p:spPr>
      </p:pic>
      <p:pic>
        <p:nvPicPr>
          <p:cNvPr id="4" name="Espace réservé du contenu 4" descr="Une image contenant objet, boule&#10;&#10;Description générée automatiquement">
            <a:extLst>
              <a:ext uri="{FF2B5EF4-FFF2-40B4-BE49-F238E27FC236}">
                <a16:creationId xmlns:a16="http://schemas.microsoft.com/office/drawing/2014/main" id="{2113DF8A-8299-4ACA-9819-E2D148FFA61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59" t="33345" r="20778" b="26086"/>
          <a:stretch/>
        </p:blipFill>
        <p:spPr>
          <a:xfrm>
            <a:off x="3725395" y="2450930"/>
            <a:ext cx="4741210" cy="2554373"/>
          </a:xfrm>
          <a:prstGeom prst="rect">
            <a:avLst/>
          </a:prstGeom>
        </p:spPr>
      </p:pic>
      <p:pic>
        <p:nvPicPr>
          <p:cNvPr id="7" name="Espace réservé du contenu 4">
            <a:extLst>
              <a:ext uri="{FF2B5EF4-FFF2-40B4-BE49-F238E27FC236}">
                <a16:creationId xmlns:a16="http://schemas.microsoft.com/office/drawing/2014/main" id="{90EF24F6-09D2-4A8C-A2CF-44F16EC08D7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67" t="10537" r="32015" b="83183"/>
          <a:stretch/>
        </p:blipFill>
        <p:spPr>
          <a:xfrm>
            <a:off x="4720207" y="1932527"/>
            <a:ext cx="3025920" cy="390101"/>
          </a:xfrm>
          <a:prstGeom prst="rect">
            <a:avLst/>
          </a:prstGeom>
        </p:spPr>
      </p:pic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08FB9090-2203-4C9F-BDFE-C600A8428D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CAA9-A281-4BED-B172-048C7AE96558}" type="slidenum">
              <a:rPr lang="fr-CH" smtClean="0"/>
              <a:t>19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4394703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D965C75-1161-47AC-BEBE-06967581B3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CH" dirty="0">
                <a:solidFill>
                  <a:schemeClr val="accent1"/>
                </a:solidFill>
              </a:rPr>
              <a:t>A Spatial Model Checker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C48D1720-3AA2-4737-9961-41B178DF9D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6950" y="1788662"/>
            <a:ext cx="1283493" cy="1283493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D6E1B946-0148-4B6D-BCCC-52ADD71A860A}"/>
              </a:ext>
            </a:extLst>
          </p:cNvPr>
          <p:cNvSpPr txBox="1"/>
          <p:nvPr/>
        </p:nvSpPr>
        <p:spPr>
          <a:xfrm>
            <a:off x="2532459" y="3016240"/>
            <a:ext cx="20359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400" dirty="0"/>
              <a:t>Model</a:t>
            </a:r>
          </a:p>
        </p:txBody>
      </p:sp>
      <p:pic>
        <p:nvPicPr>
          <p:cNvPr id="9" name="Graphique 8" descr="Papier">
            <a:extLst>
              <a:ext uri="{FF2B5EF4-FFF2-40B4-BE49-F238E27FC236}">
                <a16:creationId xmlns:a16="http://schemas.microsoft.com/office/drawing/2014/main" id="{42483E05-4718-4893-8462-CC597C3C24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75841" y="4296682"/>
            <a:ext cx="1605376" cy="160537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DD99F7D5-AFDC-496B-92CF-2E59F411C66D}"/>
                  </a:ext>
                </a:extLst>
              </p:cNvPr>
              <p:cNvSpPr txBox="1"/>
              <p:nvPr/>
            </p:nvSpPr>
            <p:spPr>
              <a:xfrm>
                <a:off x="2532459" y="4881156"/>
                <a:ext cx="88079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H" sz="4000" b="0" i="1" smtClean="0">
                          <a:latin typeface="Cambria Math" panose="02040503050406030204" pitchFamily="18" charset="0"/>
                        </a:rPr>
                        <m:t>𝜙</m:t>
                      </m:r>
                    </m:oMath>
                  </m:oMathPara>
                </a14:m>
                <a:endParaRPr lang="fr-CH" sz="4000" dirty="0"/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DD99F7D5-AFDC-496B-92CF-2E59F411C6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2459" y="4881156"/>
                <a:ext cx="880790" cy="7078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ZoneTexte 10">
            <a:extLst>
              <a:ext uri="{FF2B5EF4-FFF2-40B4-BE49-F238E27FC236}">
                <a16:creationId xmlns:a16="http://schemas.microsoft.com/office/drawing/2014/main" id="{271B784C-D4EE-419F-B3ED-79A475305676}"/>
              </a:ext>
            </a:extLst>
          </p:cNvPr>
          <p:cNvSpPr txBox="1"/>
          <p:nvPr/>
        </p:nvSpPr>
        <p:spPr>
          <a:xfrm>
            <a:off x="2604467" y="5853821"/>
            <a:ext cx="10031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400" dirty="0"/>
              <a:t>Formula</a:t>
            </a:r>
          </a:p>
        </p:txBody>
      </p: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DED02809-484D-4CBA-942B-782B14CCDB03}"/>
              </a:ext>
            </a:extLst>
          </p:cNvPr>
          <p:cNvCxnSpPr>
            <a:cxnSpLocks/>
            <a:stCxn id="6" idx="3"/>
            <a:endCxn id="21" idx="1"/>
          </p:cNvCxnSpPr>
          <p:nvPr/>
        </p:nvCxnSpPr>
        <p:spPr>
          <a:xfrm>
            <a:off x="3550443" y="2430409"/>
            <a:ext cx="1732360" cy="119701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64300C58-E989-4DCB-B375-026BFA6B5D5B}"/>
              </a:ext>
            </a:extLst>
          </p:cNvPr>
          <p:cNvCxnSpPr>
            <a:cxnSpLocks/>
            <a:stCxn id="9" idx="3"/>
            <a:endCxn id="21" idx="1"/>
          </p:cNvCxnSpPr>
          <p:nvPr/>
        </p:nvCxnSpPr>
        <p:spPr>
          <a:xfrm flipV="1">
            <a:off x="3781217" y="3627422"/>
            <a:ext cx="1501586" cy="147194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Graphique 20" descr="Écran">
            <a:extLst>
              <a:ext uri="{FF2B5EF4-FFF2-40B4-BE49-F238E27FC236}">
                <a16:creationId xmlns:a16="http://schemas.microsoft.com/office/drawing/2014/main" id="{1AACD88D-5D99-4496-9283-A361F973AB5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282803" y="2814225"/>
            <a:ext cx="1626394" cy="1626394"/>
          </a:xfrm>
          <a:prstGeom prst="rect">
            <a:avLst/>
          </a:prstGeom>
        </p:spPr>
      </p:pic>
      <p:sp>
        <p:nvSpPr>
          <p:cNvPr id="28" name="ZoneTexte 27">
            <a:extLst>
              <a:ext uri="{FF2B5EF4-FFF2-40B4-BE49-F238E27FC236}">
                <a16:creationId xmlns:a16="http://schemas.microsoft.com/office/drawing/2014/main" id="{8A7C2394-544F-45DE-B56A-39B1B8DF4F89}"/>
              </a:ext>
            </a:extLst>
          </p:cNvPr>
          <p:cNvSpPr txBox="1"/>
          <p:nvPr/>
        </p:nvSpPr>
        <p:spPr>
          <a:xfrm>
            <a:off x="5434220" y="3366879"/>
            <a:ext cx="13501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400" dirty="0"/>
              <a:t>Model Checker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BA3D7962-57DD-4E26-93F1-FC7346882AFA}"/>
              </a:ext>
            </a:extLst>
          </p:cNvPr>
          <p:cNvSpPr txBox="1"/>
          <p:nvPr/>
        </p:nvSpPr>
        <p:spPr>
          <a:xfrm>
            <a:off x="9524912" y="3429000"/>
            <a:ext cx="7953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 err="1"/>
              <a:t>Result</a:t>
            </a:r>
            <a:endParaRPr lang="fr-CH" dirty="0"/>
          </a:p>
        </p:txBody>
      </p:sp>
      <p:cxnSp>
        <p:nvCxnSpPr>
          <p:cNvPr id="35" name="Connecteur droit avec flèche 34">
            <a:extLst>
              <a:ext uri="{FF2B5EF4-FFF2-40B4-BE49-F238E27FC236}">
                <a16:creationId xmlns:a16="http://schemas.microsoft.com/office/drawing/2014/main" id="{5649657F-E2DA-43DA-A349-E7FA0BFE3872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6909197" y="3627422"/>
            <a:ext cx="1849041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7" name="Graphique 36" descr="Coche">
            <a:extLst>
              <a:ext uri="{FF2B5EF4-FFF2-40B4-BE49-F238E27FC236}">
                <a16:creationId xmlns:a16="http://schemas.microsoft.com/office/drawing/2014/main" id="{B8BE1203-1D9A-4B04-B445-950738CB0A3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883046" y="3292733"/>
            <a:ext cx="638045" cy="638045"/>
          </a:xfrm>
          <a:prstGeom prst="rect">
            <a:avLst/>
          </a:prstGeom>
        </p:spPr>
      </p:pic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395FD8AC-2F10-401A-988B-59176F807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CAA9-A281-4BED-B172-048C7AE96558}" type="slidenum">
              <a:rPr lang="fr-CH" smtClean="0"/>
              <a:t>2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9496714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CB2C58A-CB72-465D-BD9B-00D252E1F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CH" dirty="0">
                <a:solidFill>
                  <a:schemeClr val="accent1"/>
                </a:solidFill>
              </a:rPr>
              <a:t>Example</a:t>
            </a:r>
          </a:p>
        </p:txBody>
      </p:sp>
      <p:pic>
        <p:nvPicPr>
          <p:cNvPr id="5" name="Espace réservé du contenu 4" descr="Une image contenant objet&#10;&#10;Description générée automatiquement">
            <a:extLst>
              <a:ext uri="{FF2B5EF4-FFF2-40B4-BE49-F238E27FC236}">
                <a16:creationId xmlns:a16="http://schemas.microsoft.com/office/drawing/2014/main" id="{A8B65A52-AAAE-4789-8D7E-17C51D4797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714" r="19492" b="8281"/>
          <a:stretch/>
        </p:blipFill>
        <p:spPr>
          <a:xfrm>
            <a:off x="3115902" y="5092839"/>
            <a:ext cx="6234530" cy="407917"/>
          </a:xfrm>
        </p:spPr>
      </p:pic>
      <p:pic>
        <p:nvPicPr>
          <p:cNvPr id="7" name="Espace réservé du contenu 4">
            <a:extLst>
              <a:ext uri="{FF2B5EF4-FFF2-40B4-BE49-F238E27FC236}">
                <a16:creationId xmlns:a16="http://schemas.microsoft.com/office/drawing/2014/main" id="{2DFF87DE-BD02-4CB2-A843-8D6A6A80E1A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67" t="10537" r="32015" b="83183"/>
          <a:stretch/>
        </p:blipFill>
        <p:spPr>
          <a:xfrm>
            <a:off x="4720207" y="1932527"/>
            <a:ext cx="3025920" cy="390101"/>
          </a:xfrm>
          <a:prstGeom prst="rect">
            <a:avLst/>
          </a:prstGeom>
        </p:spPr>
      </p:pic>
      <p:pic>
        <p:nvPicPr>
          <p:cNvPr id="6" name="Espace réservé du contenu 4" descr="Une image contenant objet, boule&#10;&#10;Description générée automatiquement">
            <a:extLst>
              <a:ext uri="{FF2B5EF4-FFF2-40B4-BE49-F238E27FC236}">
                <a16:creationId xmlns:a16="http://schemas.microsoft.com/office/drawing/2014/main" id="{395C4845-DC1E-4B70-9D28-EC81D20C05D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59" t="33345" r="20778" b="26086"/>
          <a:stretch/>
        </p:blipFill>
        <p:spPr>
          <a:xfrm>
            <a:off x="3725395" y="2450930"/>
            <a:ext cx="4741210" cy="2554373"/>
          </a:xfrm>
          <a:prstGeom prst="rect">
            <a:avLst/>
          </a:prstGeom>
        </p:spPr>
      </p:pic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FA512CAE-37A7-41A4-ADBB-07B23C5BF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CAA9-A281-4BED-B172-048C7AE96558}" type="slidenum">
              <a:rPr lang="fr-CH" smtClean="0"/>
              <a:t>20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4249001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9041ABB-C77E-4D12-87C4-00409C41D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CH" dirty="0" err="1">
                <a:solidFill>
                  <a:schemeClr val="accent1"/>
                </a:solidFill>
              </a:rPr>
              <a:t>VoxLogica</a:t>
            </a:r>
            <a:r>
              <a:rPr lang="fr-CH" dirty="0">
                <a:solidFill>
                  <a:schemeClr val="accent1"/>
                </a:solidFill>
              </a:rPr>
              <a:t> (Voxel-</a:t>
            </a:r>
            <a:r>
              <a:rPr lang="fr-CH" dirty="0" err="1">
                <a:solidFill>
                  <a:schemeClr val="accent1"/>
                </a:solidFill>
              </a:rPr>
              <a:t>based</a:t>
            </a:r>
            <a:r>
              <a:rPr lang="fr-CH" dirty="0">
                <a:solidFill>
                  <a:schemeClr val="accent1"/>
                </a:solidFill>
              </a:rPr>
              <a:t> </a:t>
            </a:r>
            <a:r>
              <a:rPr lang="fr-CH" dirty="0" err="1">
                <a:solidFill>
                  <a:schemeClr val="accent1"/>
                </a:solidFill>
              </a:rPr>
              <a:t>Logical</a:t>
            </a:r>
            <a:r>
              <a:rPr lang="fr-CH" dirty="0">
                <a:solidFill>
                  <a:schemeClr val="accent1"/>
                </a:solidFill>
              </a:rPr>
              <a:t> Analyser)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CEBE30B-1F81-411A-AB09-57233FDABF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47273" y="2331387"/>
            <a:ext cx="10515600" cy="3178609"/>
          </a:xfrm>
        </p:spPr>
        <p:txBody>
          <a:bodyPr>
            <a:normAutofit/>
          </a:bodyPr>
          <a:lstStyle/>
          <a:p>
            <a:pPr>
              <a:buClr>
                <a:schemeClr val="accent1"/>
              </a:buClr>
              <a:buSzPct val="130000"/>
            </a:pPr>
            <a:r>
              <a:rPr lang="fr-CH" sz="3200" dirty="0"/>
              <a:t>Spatial Model Checker</a:t>
            </a:r>
          </a:p>
          <a:p>
            <a:pPr>
              <a:buClr>
                <a:schemeClr val="accent1"/>
              </a:buClr>
              <a:buSzPct val="130000"/>
            </a:pPr>
            <a:endParaRPr lang="fr-CH" sz="3200" dirty="0"/>
          </a:p>
          <a:p>
            <a:pPr>
              <a:buClr>
                <a:schemeClr val="accent1"/>
              </a:buClr>
              <a:buSzPct val="130000"/>
            </a:pPr>
            <a:r>
              <a:rPr lang="fr-CH" sz="3200" dirty="0"/>
              <a:t>Image </a:t>
            </a:r>
            <a:r>
              <a:rPr lang="fr-CH" sz="3200" dirty="0" err="1"/>
              <a:t>analysis</a:t>
            </a:r>
            <a:r>
              <a:rPr lang="fr-CH" sz="3200" dirty="0"/>
              <a:t> </a:t>
            </a:r>
            <a:r>
              <a:rPr lang="fr-CH" sz="3200" dirty="0" err="1"/>
              <a:t>tool</a:t>
            </a:r>
            <a:r>
              <a:rPr lang="fr-CH" sz="3200" dirty="0"/>
              <a:t> </a:t>
            </a:r>
            <a:r>
              <a:rPr lang="fr-CH" sz="3200" dirty="0" err="1"/>
              <a:t>using</a:t>
            </a:r>
            <a:r>
              <a:rPr lang="fr-CH" sz="3200" dirty="0"/>
              <a:t> </a:t>
            </a:r>
            <a:r>
              <a:rPr lang="fr-CH" sz="3200" dirty="0" err="1"/>
              <a:t>logic</a:t>
            </a:r>
            <a:r>
              <a:rPr lang="fr-CH" sz="3200" dirty="0"/>
              <a:t> </a:t>
            </a:r>
            <a:r>
              <a:rPr lang="fr-CH" sz="3200" dirty="0" err="1"/>
              <a:t>language</a:t>
            </a:r>
            <a:endParaRPr lang="fr-CH" sz="3200" dirty="0"/>
          </a:p>
          <a:p>
            <a:pPr>
              <a:buClr>
                <a:schemeClr val="accent1"/>
              </a:buClr>
              <a:buSzPct val="130000"/>
            </a:pPr>
            <a:endParaRPr lang="fr-CH" sz="3200" dirty="0"/>
          </a:p>
          <a:p>
            <a:pPr>
              <a:buClr>
                <a:schemeClr val="accent1"/>
              </a:buClr>
              <a:buSzPct val="130000"/>
            </a:pPr>
            <a:r>
              <a:rPr lang="fr-CH" sz="3200" dirty="0"/>
              <a:t>Can </a:t>
            </a:r>
            <a:r>
              <a:rPr lang="fr-CH" sz="3200" dirty="0" err="1"/>
              <a:t>reach</a:t>
            </a:r>
            <a:r>
              <a:rPr lang="fr-CH" sz="3200" dirty="0"/>
              <a:t> state-of-art performance</a:t>
            </a:r>
          </a:p>
          <a:p>
            <a:endParaRPr lang="fr-CH" sz="3200" dirty="0"/>
          </a:p>
          <a:p>
            <a:endParaRPr lang="fr-CH" sz="3200" dirty="0"/>
          </a:p>
          <a:p>
            <a:endParaRPr lang="fr-CH" sz="3200" dirty="0"/>
          </a:p>
          <a:p>
            <a:endParaRPr lang="fr-CH" sz="3200" dirty="0"/>
          </a:p>
          <a:p>
            <a:endParaRPr lang="fr-CH" sz="3200" dirty="0"/>
          </a:p>
          <a:p>
            <a:endParaRPr lang="fr-CH" sz="3200" dirty="0"/>
          </a:p>
          <a:p>
            <a:endParaRPr lang="fr-CH" sz="3200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06A704F-2295-4114-8F40-5FA47BAC5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CAA9-A281-4BED-B172-048C7AE96558}" type="slidenum">
              <a:rPr lang="fr-CH" smtClean="0"/>
              <a:t>21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7788072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B42A7C2-B8A9-4099-9772-0C4C639C2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CH" dirty="0" err="1">
                <a:solidFill>
                  <a:schemeClr val="accent1"/>
                </a:solidFill>
              </a:rPr>
              <a:t>Existing</a:t>
            </a:r>
            <a:r>
              <a:rPr lang="fr-CH" dirty="0"/>
              <a:t> </a:t>
            </a:r>
            <a:r>
              <a:rPr lang="fr-CH" dirty="0">
                <a:solidFill>
                  <a:schemeClr val="accent1"/>
                </a:solidFill>
              </a:rPr>
              <a:t>Application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C08446F-8212-4B36-994D-DF7243B54C8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702"/>
          <a:stretch/>
        </p:blipFill>
        <p:spPr>
          <a:xfrm>
            <a:off x="471867" y="2283556"/>
            <a:ext cx="2589177" cy="1974200"/>
          </a:xfrm>
          <a:prstGeom prst="rect">
            <a:avLst/>
          </a:prstGeom>
        </p:spPr>
      </p:pic>
      <p:pic>
        <p:nvPicPr>
          <p:cNvPr id="7" name="Image 6" descr="Une image contenant table&#10;&#10;Description générée automatiquement">
            <a:extLst>
              <a:ext uri="{FF2B5EF4-FFF2-40B4-BE49-F238E27FC236}">
                <a16:creationId xmlns:a16="http://schemas.microsoft.com/office/drawing/2014/main" id="{5A58D5AD-3166-4522-A216-E90EBF6F31F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360"/>
          <a:stretch/>
        </p:blipFill>
        <p:spPr>
          <a:xfrm>
            <a:off x="3571868" y="2371532"/>
            <a:ext cx="1826428" cy="1843282"/>
          </a:xfrm>
          <a:prstGeom prst="rect">
            <a:avLst/>
          </a:prstGeom>
        </p:spPr>
      </p:pic>
      <p:pic>
        <p:nvPicPr>
          <p:cNvPr id="9" name="Image 8" descr="Une image contenant texte, carte&#10;&#10;Description générée automatiquement">
            <a:extLst>
              <a:ext uri="{FF2B5EF4-FFF2-40B4-BE49-F238E27FC236}">
                <a16:creationId xmlns:a16="http://schemas.microsoft.com/office/drawing/2014/main" id="{6ADDA28E-DA88-4A07-A4D3-BFFD628D307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328"/>
          <a:stretch/>
        </p:blipFill>
        <p:spPr>
          <a:xfrm>
            <a:off x="5972175" y="2376959"/>
            <a:ext cx="2489052" cy="1837855"/>
          </a:xfrm>
          <a:prstGeom prst="rect">
            <a:avLst/>
          </a:prstGeom>
        </p:spPr>
      </p:pic>
      <p:pic>
        <p:nvPicPr>
          <p:cNvPr id="11" name="Image 10" descr="Une image contenant chat, animal, mammifère, léopard&#10;&#10;Description générée automatiquement">
            <a:extLst>
              <a:ext uri="{FF2B5EF4-FFF2-40B4-BE49-F238E27FC236}">
                <a16:creationId xmlns:a16="http://schemas.microsoft.com/office/drawing/2014/main" id="{E88E8994-33D2-4C11-AB4A-2493B3E7740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014" b="19937"/>
          <a:stretch/>
        </p:blipFill>
        <p:spPr>
          <a:xfrm>
            <a:off x="8974285" y="2371532"/>
            <a:ext cx="2686273" cy="1843282"/>
          </a:xfrm>
          <a:prstGeom prst="rect">
            <a:avLst/>
          </a:prstGeom>
        </p:spPr>
      </p:pic>
      <p:sp>
        <p:nvSpPr>
          <p:cNvPr id="3" name="Rettangolo 2">
            <a:extLst>
              <a:ext uri="{FF2B5EF4-FFF2-40B4-BE49-F238E27FC236}">
                <a16:creationId xmlns:a16="http://schemas.microsoft.com/office/drawing/2014/main" id="{FD05A4EA-E237-4B03-AB71-E1297334767C}"/>
              </a:ext>
            </a:extLst>
          </p:cNvPr>
          <p:cNvSpPr/>
          <p:nvPr/>
        </p:nvSpPr>
        <p:spPr>
          <a:xfrm>
            <a:off x="1109576" y="4214814"/>
            <a:ext cx="144116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H" sz="2000" dirty="0"/>
              <a:t>Bike sharing</a:t>
            </a:r>
            <a:endParaRPr lang="en-GB" sz="2000" dirty="0"/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3CF585B7-C64C-4024-8857-56355516E851}"/>
              </a:ext>
            </a:extLst>
          </p:cNvPr>
          <p:cNvSpPr/>
          <p:nvPr/>
        </p:nvSpPr>
        <p:spPr>
          <a:xfrm>
            <a:off x="3540592" y="4214814"/>
            <a:ext cx="188897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H" sz="2000" dirty="0" err="1"/>
              <a:t>Medical</a:t>
            </a:r>
            <a:r>
              <a:rPr lang="fr-CH" sz="2000" dirty="0"/>
              <a:t> </a:t>
            </a:r>
            <a:r>
              <a:rPr lang="fr-CH" sz="2000" dirty="0" err="1"/>
              <a:t>analysis</a:t>
            </a:r>
            <a:endParaRPr lang="en-GB" sz="2000" dirty="0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0B16602A-E2B1-45E3-A214-0944D19797F3}"/>
              </a:ext>
            </a:extLst>
          </p:cNvPr>
          <p:cNvSpPr/>
          <p:nvPr/>
        </p:nvSpPr>
        <p:spPr>
          <a:xfrm>
            <a:off x="6359437" y="4214814"/>
            <a:ext cx="188256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H" sz="2000" dirty="0"/>
              <a:t>Smart Buses </a:t>
            </a:r>
            <a:r>
              <a:rPr lang="fr-CH" sz="2000" dirty="0" err="1"/>
              <a:t>gps</a:t>
            </a:r>
            <a:endParaRPr lang="en-GB" sz="2000" dirty="0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5EA8ED38-A6D7-447A-B85F-18E99320DBA3}"/>
              </a:ext>
            </a:extLst>
          </p:cNvPr>
          <p:cNvSpPr/>
          <p:nvPr/>
        </p:nvSpPr>
        <p:spPr>
          <a:xfrm>
            <a:off x="9562983" y="4214814"/>
            <a:ext cx="165808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H" sz="2000" dirty="0"/>
              <a:t>Turing Pattern</a:t>
            </a:r>
            <a:endParaRPr lang="en-GB" sz="2000" dirty="0"/>
          </a:p>
        </p:txBody>
      </p:sp>
      <p:sp>
        <p:nvSpPr>
          <p:cNvPr id="10" name="Segnaposto numero diapositiva 9">
            <a:extLst>
              <a:ext uri="{FF2B5EF4-FFF2-40B4-BE49-F238E27FC236}">
                <a16:creationId xmlns:a16="http://schemas.microsoft.com/office/drawing/2014/main" id="{93F1686A-616F-4402-81C2-F7B2A0260E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CAA9-A281-4BED-B172-048C7AE96558}" type="slidenum">
              <a:rPr lang="fr-CH" smtClean="0"/>
              <a:t>22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5682663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4985419-AF93-4D69-B80B-B62216D14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CH" dirty="0">
                <a:solidFill>
                  <a:schemeClr val="accent1"/>
                </a:solidFill>
              </a:rPr>
              <a:t>Rainbow Six Siege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86546A2-EE40-409A-AF44-B25C5CB1E8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accent1"/>
              </a:buClr>
              <a:buSzPct val="130000"/>
              <a:buFont typeface="Calibri" panose="020F0502020204030204" pitchFamily="34" charset="0"/>
              <a:buChar char="•"/>
            </a:pPr>
            <a:r>
              <a:rPr lang="fr-CH" sz="3200" dirty="0"/>
              <a:t>First-Person Shooter (FPS) </a:t>
            </a:r>
            <a:r>
              <a:rPr lang="fr-CH" sz="3200" dirty="0" err="1"/>
              <a:t>game</a:t>
            </a:r>
            <a:endParaRPr lang="fr-CH" sz="3200" dirty="0"/>
          </a:p>
          <a:p>
            <a:endParaRPr lang="fr-CH" sz="3200" dirty="0"/>
          </a:p>
          <a:p>
            <a:pPr>
              <a:buClr>
                <a:schemeClr val="accent1"/>
              </a:buClr>
              <a:buSzPct val="130000"/>
            </a:pPr>
            <a:r>
              <a:rPr lang="fr-CH" sz="3200" dirty="0"/>
              <a:t>5 defenders and 5 </a:t>
            </a:r>
            <a:r>
              <a:rPr lang="fr-CH" sz="3200" dirty="0" err="1"/>
              <a:t>attackers</a:t>
            </a:r>
            <a:endParaRPr lang="fr-CH" sz="3200" dirty="0"/>
          </a:p>
          <a:p>
            <a:endParaRPr lang="fr-CH" sz="3200" dirty="0"/>
          </a:p>
          <a:p>
            <a:pPr>
              <a:buClr>
                <a:schemeClr val="accent1"/>
              </a:buClr>
              <a:buSzPct val="130000"/>
            </a:pPr>
            <a:r>
              <a:rPr lang="fr-CH" sz="3200" dirty="0" err="1"/>
              <a:t>Ranked</a:t>
            </a:r>
            <a:r>
              <a:rPr lang="fr-CH" sz="3200" dirty="0"/>
              <a:t> mode : 2 </a:t>
            </a:r>
            <a:r>
              <a:rPr lang="fr-CH" sz="3200" dirty="0" err="1"/>
              <a:t>bomb</a:t>
            </a:r>
            <a:r>
              <a:rPr lang="fr-CH" sz="3200" dirty="0"/>
              <a:t> sites, 1 </a:t>
            </a:r>
            <a:r>
              <a:rPr lang="fr-CH" sz="3200" dirty="0" err="1"/>
              <a:t>defuser</a:t>
            </a:r>
            <a:endParaRPr lang="fr-CH" sz="3200" dirty="0"/>
          </a:p>
        </p:txBody>
      </p:sp>
      <p:pic>
        <p:nvPicPr>
          <p:cNvPr id="5" name="Image 4" descr="Une image contenant texte, photo, extérieur, homme&#10;&#10;Description générée automatiquement">
            <a:extLst>
              <a:ext uri="{FF2B5EF4-FFF2-40B4-BE49-F238E27FC236}">
                <a16:creationId xmlns:a16="http://schemas.microsoft.com/office/drawing/2014/main" id="{9AEDCDB8-7E41-4F86-9742-3701BA59D5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0852" y="1218248"/>
            <a:ext cx="1793867" cy="2210752"/>
          </a:xfrm>
          <a:prstGeom prst="rect">
            <a:avLst/>
          </a:prstGeom>
        </p:spPr>
      </p:pic>
      <p:pic>
        <p:nvPicPr>
          <p:cNvPr id="6" name="Espace réservé du contenu 4" descr="Une image contenant intérieur, table, pièce, assis&#10;&#10;Description générée automatiquement">
            <a:extLst>
              <a:ext uri="{FF2B5EF4-FFF2-40B4-BE49-F238E27FC236}">
                <a16:creationId xmlns:a16="http://schemas.microsoft.com/office/drawing/2014/main" id="{8D067F38-AF4F-4CB2-A25E-3C6D348ABC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3907" y="3855720"/>
            <a:ext cx="3073119" cy="1728629"/>
          </a:xfrm>
          <a:prstGeom prst="rect">
            <a:avLst/>
          </a:prstGeom>
        </p:spPr>
      </p:pic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59D4874-930A-472C-9DFB-DE7C074F7B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CAA9-A281-4BED-B172-048C7AE96558}" type="slidenum">
              <a:rPr lang="fr-CH" smtClean="0"/>
              <a:t>23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0690933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B55A862-F12A-40C2-8A57-838387D88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CH" dirty="0" err="1">
                <a:solidFill>
                  <a:schemeClr val="accent1"/>
                </a:solidFill>
              </a:rPr>
              <a:t>Map</a:t>
            </a:r>
            <a:endParaRPr lang="fr-CH" dirty="0">
              <a:solidFill>
                <a:schemeClr val="accent1"/>
              </a:solidFill>
            </a:endParaRP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F5517935-B753-4B87-8DF3-BA83868870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82D6F23B-4682-4A62-8009-E31824D687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CAA9-A281-4BED-B172-048C7AE96558}" type="slidenum">
              <a:rPr lang="fr-CH" smtClean="0"/>
              <a:t>24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9744742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27EE097-A772-4333-A043-5DF0CA66A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CH" dirty="0">
                <a:solidFill>
                  <a:schemeClr val="accent1"/>
                </a:solidFill>
              </a:rPr>
              <a:t>Our goal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87B169B-40FA-4ED2-B725-438AB76492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accent1"/>
              </a:buClr>
              <a:buSzPct val="130000"/>
            </a:pPr>
            <a:r>
              <a:rPr lang="fr-CH" sz="3200" dirty="0" err="1"/>
              <a:t>Find</a:t>
            </a:r>
            <a:r>
              <a:rPr lang="fr-CH" sz="3200" dirty="0"/>
              <a:t> the </a:t>
            </a:r>
            <a:r>
              <a:rPr lang="fr-CH" sz="3200" dirty="0" err="1"/>
              <a:t>level</a:t>
            </a:r>
            <a:r>
              <a:rPr lang="fr-CH" sz="3200" dirty="0"/>
              <a:t> of danger per </a:t>
            </a:r>
            <a:r>
              <a:rPr lang="fr-CH" sz="3200" dirty="0" err="1"/>
              <a:t>region</a:t>
            </a:r>
            <a:endParaRPr lang="fr-CH" sz="3200" dirty="0"/>
          </a:p>
        </p:txBody>
      </p:sp>
      <p:pic>
        <p:nvPicPr>
          <p:cNvPr id="5" name="Image 4" descr="Une image contenant circuit&#10;&#10;Description générée automatiquement">
            <a:extLst>
              <a:ext uri="{FF2B5EF4-FFF2-40B4-BE49-F238E27FC236}">
                <a16:creationId xmlns:a16="http://schemas.microsoft.com/office/drawing/2014/main" id="{C8C01D66-9023-492F-B234-C51F6A8AF0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565" y="2672510"/>
            <a:ext cx="5512604" cy="3639389"/>
          </a:xfrm>
          <a:prstGeom prst="rect">
            <a:avLst/>
          </a:prstGeom>
        </p:spPr>
      </p:pic>
      <p:pic>
        <p:nvPicPr>
          <p:cNvPr id="7" name="Image 6" descr="Une image contenant signe, vert, rue, très coloré&#10;&#10;Description générée automatiquement">
            <a:extLst>
              <a:ext uri="{FF2B5EF4-FFF2-40B4-BE49-F238E27FC236}">
                <a16:creationId xmlns:a16="http://schemas.microsoft.com/office/drawing/2014/main" id="{01E84981-7CBE-43DC-B514-A6F151F4EE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8477" y="2672512"/>
            <a:ext cx="5470574" cy="3639388"/>
          </a:xfrm>
          <a:prstGeom prst="rect">
            <a:avLst/>
          </a:prstGeom>
        </p:spPr>
      </p:pic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1E1CFFD-AEEC-49DC-80D3-195AE061B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CAA9-A281-4BED-B172-048C7AE96558}" type="slidenum">
              <a:rPr lang="fr-CH" smtClean="0"/>
              <a:t>25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9257912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3773E66-4A6E-4ADD-94A3-FCFA0C3BA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CH" dirty="0">
                <a:solidFill>
                  <a:schemeClr val="accent1"/>
                </a:solidFill>
              </a:rPr>
              <a:t>Solution </a:t>
            </a:r>
            <a:r>
              <a:rPr lang="fr-CH" dirty="0" err="1">
                <a:solidFill>
                  <a:schemeClr val="accent1"/>
                </a:solidFill>
              </a:rPr>
              <a:t>proposed</a:t>
            </a:r>
            <a:endParaRPr lang="fr-CH" dirty="0">
              <a:solidFill>
                <a:schemeClr val="accent1"/>
              </a:solidFill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E31C3CB-66C4-4CB2-AB14-C8D62E2C9E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chemeClr val="accent1"/>
              </a:buClr>
              <a:buSzPct val="130000"/>
            </a:pPr>
            <a:endParaRPr lang="fr-CH" sz="3200" dirty="0"/>
          </a:p>
          <a:p>
            <a:pPr>
              <a:buClr>
                <a:schemeClr val="accent1"/>
              </a:buClr>
              <a:buSzPct val="130000"/>
            </a:pPr>
            <a:r>
              <a:rPr lang="fr-CH" sz="3200" dirty="0"/>
              <a:t>Field of </a:t>
            </a:r>
            <a:r>
              <a:rPr lang="fr-CH" sz="3200" dirty="0" err="1"/>
              <a:t>view</a:t>
            </a:r>
            <a:r>
              <a:rPr lang="fr-CH" sz="3200" dirty="0"/>
              <a:t> (360°)</a:t>
            </a:r>
          </a:p>
          <a:p>
            <a:pPr>
              <a:buClr>
                <a:schemeClr val="accent1"/>
              </a:buClr>
              <a:buSzPct val="130000"/>
            </a:pPr>
            <a:endParaRPr lang="fr-CH" sz="3200" dirty="0"/>
          </a:p>
          <a:p>
            <a:pPr>
              <a:buClr>
                <a:schemeClr val="accent1"/>
              </a:buClr>
              <a:buSzPct val="130000"/>
            </a:pPr>
            <a:r>
              <a:rPr lang="fr-CH" sz="3200" dirty="0"/>
              <a:t>Big surface </a:t>
            </a:r>
            <a:r>
              <a:rPr lang="fr-CH" sz="3200" dirty="0">
                <a:sym typeface="Wingdings" panose="05000000000000000000" pitchFamily="2" charset="2"/>
              </a:rPr>
              <a:t> high </a:t>
            </a:r>
            <a:r>
              <a:rPr lang="fr-CH" sz="3200" dirty="0" err="1">
                <a:sym typeface="Wingdings" panose="05000000000000000000" pitchFamily="2" charset="2"/>
              </a:rPr>
              <a:t>level</a:t>
            </a:r>
            <a:r>
              <a:rPr lang="fr-CH" sz="3200" dirty="0">
                <a:sym typeface="Wingdings" panose="05000000000000000000" pitchFamily="2" charset="2"/>
              </a:rPr>
              <a:t> of danger</a:t>
            </a:r>
          </a:p>
          <a:p>
            <a:pPr>
              <a:buClr>
                <a:schemeClr val="accent1"/>
              </a:buClr>
              <a:buSzPct val="130000"/>
            </a:pPr>
            <a:endParaRPr lang="fr-CH" sz="3200" dirty="0">
              <a:sym typeface="Wingdings" panose="05000000000000000000" pitchFamily="2" charset="2"/>
            </a:endParaRPr>
          </a:p>
          <a:p>
            <a:pPr>
              <a:buClr>
                <a:schemeClr val="accent1"/>
              </a:buClr>
              <a:buSzPct val="130000"/>
            </a:pPr>
            <a:r>
              <a:rPr lang="fr-CH" sz="3200" dirty="0">
                <a:sym typeface="Wingdings" panose="05000000000000000000" pitchFamily="2" charset="2"/>
              </a:rPr>
              <a:t>Small surface  </a:t>
            </a:r>
            <a:r>
              <a:rPr lang="fr-CH" sz="3200" dirty="0" err="1">
                <a:sym typeface="Wingdings" panose="05000000000000000000" pitchFamily="2" charset="2"/>
              </a:rPr>
              <a:t>low</a:t>
            </a:r>
            <a:r>
              <a:rPr lang="fr-CH" sz="3200" dirty="0">
                <a:sym typeface="Wingdings" panose="05000000000000000000" pitchFamily="2" charset="2"/>
              </a:rPr>
              <a:t> </a:t>
            </a:r>
            <a:r>
              <a:rPr lang="fr-CH" sz="3200" dirty="0" err="1">
                <a:sym typeface="Wingdings" panose="05000000000000000000" pitchFamily="2" charset="2"/>
              </a:rPr>
              <a:t>level</a:t>
            </a:r>
            <a:r>
              <a:rPr lang="fr-CH" sz="3200" dirty="0">
                <a:sym typeface="Wingdings" panose="05000000000000000000" pitchFamily="2" charset="2"/>
              </a:rPr>
              <a:t> of danger</a:t>
            </a:r>
          </a:p>
          <a:p>
            <a:pPr marL="457200" lvl="1" indent="0">
              <a:buNone/>
            </a:pPr>
            <a:endParaRPr lang="fr-CH" dirty="0"/>
          </a:p>
          <a:p>
            <a:pPr lvl="1"/>
            <a:endParaRPr lang="fr-CH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406CA65-1C58-4774-A942-F107B8A1C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CAA9-A281-4BED-B172-048C7AE96558}" type="slidenum">
              <a:rPr lang="fr-CH" smtClean="0"/>
              <a:t>26</a:t>
            </a:fld>
            <a:endParaRPr lang="fr-CH"/>
          </a:p>
        </p:txBody>
      </p:sp>
      <p:pic>
        <p:nvPicPr>
          <p:cNvPr id="6" name="Immagine 5" descr="Immagine che contiene orologio&#10;&#10;Descrizione generata automaticamente">
            <a:extLst>
              <a:ext uri="{FF2B5EF4-FFF2-40B4-BE49-F238E27FC236}">
                <a16:creationId xmlns:a16="http://schemas.microsoft.com/office/drawing/2014/main" id="{1E4ED8E4-15F4-40FF-AE3A-F055ABD929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7200" y="2376614"/>
            <a:ext cx="4151531" cy="2761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4798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3773E66-4A6E-4ADD-94A3-FCFA0C3BA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CH" dirty="0">
                <a:solidFill>
                  <a:schemeClr val="accent1"/>
                </a:solidFill>
              </a:rPr>
              <a:t>Original image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E31C3CB-66C4-4CB2-AB14-C8D62E2C9E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1" indent="0">
              <a:buNone/>
            </a:pPr>
            <a:endParaRPr lang="fr-CH" dirty="0"/>
          </a:p>
          <a:p>
            <a:pPr lvl="1"/>
            <a:endParaRPr lang="fr-CH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406CA65-1C58-4774-A942-F107B8A1C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CAA9-A281-4BED-B172-048C7AE96558}" type="slidenum">
              <a:rPr lang="fr-CH" smtClean="0"/>
              <a:t>27</a:t>
            </a:fld>
            <a:endParaRPr lang="fr-CH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AD31DBCE-5CB4-45BD-BA90-9F0F72EAC4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9077" y="2201294"/>
            <a:ext cx="3673845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6007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3773E66-4A6E-4ADD-94A3-FCFA0C3BA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CH" dirty="0" err="1">
                <a:solidFill>
                  <a:schemeClr val="accent1"/>
                </a:solidFill>
              </a:rPr>
              <a:t>Segmented</a:t>
            </a:r>
            <a:r>
              <a:rPr lang="fr-CH" dirty="0">
                <a:solidFill>
                  <a:schemeClr val="accent1"/>
                </a:solidFill>
              </a:rPr>
              <a:t> image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E31C3CB-66C4-4CB2-AB14-C8D62E2C9E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1" indent="0">
              <a:buNone/>
            </a:pPr>
            <a:endParaRPr lang="fr-CH" dirty="0"/>
          </a:p>
          <a:p>
            <a:pPr lvl="1"/>
            <a:endParaRPr lang="fr-CH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406CA65-1C58-4774-A942-F107B8A1C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CAA9-A281-4BED-B172-048C7AE96558}" type="slidenum">
              <a:rPr lang="fr-CH" smtClean="0"/>
              <a:t>28</a:t>
            </a:fld>
            <a:endParaRPr lang="fr-CH"/>
          </a:p>
        </p:txBody>
      </p:sp>
      <p:pic>
        <p:nvPicPr>
          <p:cNvPr id="6" name="Image 5" descr="Une image contenant texte&#10;&#10;Description générée automatiquement">
            <a:extLst>
              <a:ext uri="{FF2B5EF4-FFF2-40B4-BE49-F238E27FC236}">
                <a16:creationId xmlns:a16="http://schemas.microsoft.com/office/drawing/2014/main" id="{5A6E9C58-64CE-41F8-940F-84A01F7E92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9077" y="2201294"/>
            <a:ext cx="3673846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0358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3773E66-4A6E-4ADD-94A3-FCFA0C3BA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CH" dirty="0" err="1">
                <a:solidFill>
                  <a:schemeClr val="accent1"/>
                </a:solidFill>
              </a:rPr>
              <a:t>Better</a:t>
            </a:r>
            <a:r>
              <a:rPr lang="fr-CH" dirty="0">
                <a:solidFill>
                  <a:schemeClr val="accent1"/>
                </a:solidFill>
              </a:rPr>
              <a:t> </a:t>
            </a:r>
            <a:r>
              <a:rPr lang="fr-CH" dirty="0" err="1">
                <a:solidFill>
                  <a:schemeClr val="accent1"/>
                </a:solidFill>
              </a:rPr>
              <a:t>resolution</a:t>
            </a:r>
            <a:endParaRPr lang="fr-CH" dirty="0">
              <a:solidFill>
                <a:schemeClr val="accent1"/>
              </a:solidFill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E31C3CB-66C4-4CB2-AB14-C8D62E2C9E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1" indent="0">
              <a:buNone/>
            </a:pPr>
            <a:endParaRPr lang="fr-CH" dirty="0"/>
          </a:p>
          <a:p>
            <a:pPr lvl="1"/>
            <a:endParaRPr lang="fr-CH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406CA65-1C58-4774-A942-F107B8A1C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CAA9-A281-4BED-B172-048C7AE96558}" type="slidenum">
              <a:rPr lang="fr-CH" smtClean="0"/>
              <a:t>29</a:t>
            </a:fld>
            <a:endParaRPr lang="fr-CH"/>
          </a:p>
        </p:txBody>
      </p:sp>
      <p:pic>
        <p:nvPicPr>
          <p:cNvPr id="7" name="Image 6" descr="Une image contenant signe, blanc&#10;&#10;Description générée automatiquement">
            <a:extLst>
              <a:ext uri="{FF2B5EF4-FFF2-40B4-BE49-F238E27FC236}">
                <a16:creationId xmlns:a16="http://schemas.microsoft.com/office/drawing/2014/main" id="{857E769B-252E-4BF8-846F-3A47623BE5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6193" y="1825625"/>
            <a:ext cx="6699613" cy="3927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5299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6CA0A69-08EE-455E-88B5-CA9BC0F4A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CH" dirty="0" err="1">
                <a:solidFill>
                  <a:schemeClr val="accent1"/>
                </a:solidFill>
              </a:rPr>
              <a:t>Closure</a:t>
            </a:r>
            <a:r>
              <a:rPr lang="fr-CH" dirty="0">
                <a:solidFill>
                  <a:schemeClr val="accent1"/>
                </a:solidFill>
              </a:rPr>
              <a:t> </a:t>
            </a:r>
            <a:r>
              <a:rPr lang="fr-CH" dirty="0" err="1">
                <a:solidFill>
                  <a:schemeClr val="accent1"/>
                </a:solidFill>
              </a:rPr>
              <a:t>space</a:t>
            </a:r>
            <a:endParaRPr lang="fr-CH" dirty="0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3EC46F97-7DA5-41C6-800D-F8A4707659A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4405" y="1686800"/>
                <a:ext cx="6820949" cy="4351338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lnSpc>
                    <a:spcPct val="120000"/>
                  </a:lnSpc>
                  <a:buNone/>
                </a:pPr>
                <a14:m>
                  <m:oMath xmlns:m="http://schemas.openxmlformats.org/officeDocument/2006/math">
                    <m:r>
                      <a:rPr lang="fr-CH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CH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fr-CH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fr-CH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fr-CH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a closure space :</a:t>
                </a:r>
              </a:p>
              <a:p>
                <a:pPr lvl="1">
                  <a:lnSpc>
                    <a:spcPct val="150000"/>
                  </a:lnSpc>
                  <a:buClr>
                    <a:schemeClr val="accent1"/>
                  </a:buClr>
                  <a:buSzPct val="130000"/>
                </a:pPr>
                <a14:m>
                  <m:oMath xmlns:m="http://schemas.openxmlformats.org/officeDocument/2006/math">
                    <m:r>
                      <a:rPr lang="fr-CH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fr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 </m:t>
                    </m:r>
                  </m:oMath>
                </a14:m>
                <a:endParaRPr lang="it-IT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>
                  <a:lnSpc>
                    <a:spcPct val="150000"/>
                  </a:lnSpc>
                  <a:buClr>
                    <a:schemeClr val="accent1"/>
                  </a:buClr>
                  <a:buSzPct val="130000"/>
                </a:pPr>
                <a14:m>
                  <m:oMath xmlns:m="http://schemas.openxmlformats.org/officeDocument/2006/math">
                    <m:r>
                      <a:rPr lang="fr-CH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fr-CH" b="0" i="1" smtClean="0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fr-CH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CH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fr-CH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sup>
                    </m:sSup>
                    <m:r>
                      <a:rPr lang="fr-CH" b="0" i="1" smtClean="0"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fr-CH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CH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fr-CH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lnSpc>
                    <a:spcPct val="110000"/>
                  </a:lnSpc>
                  <a:buNone/>
                </a:pPr>
                <a:r>
                  <a:rPr lang="en-US" dirty="0"/>
                  <a:t>Satisfying : </a:t>
                </a:r>
              </a:p>
              <a:p>
                <a:pPr lvl="1">
                  <a:lnSpc>
                    <a:spcPct val="150000"/>
                  </a:lnSpc>
                  <a:buClr>
                    <a:schemeClr val="accent1"/>
                  </a:buClr>
                  <a:buSzPct val="130000"/>
                </a:pPr>
                <a14:m>
                  <m:oMath xmlns:m="http://schemas.openxmlformats.org/officeDocument/2006/math">
                    <m:r>
                      <a:rPr lang="fr-CH" b="0" i="1" smtClean="0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fr-CH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CH" b="0" i="1" smtClean="0">
                            <a:latin typeface="Cambria Math" panose="02040503050406030204" pitchFamily="18" charset="0"/>
                          </a:rPr>
                          <m:t>∅</m:t>
                        </m:r>
                      </m:e>
                    </m:d>
                    <m:r>
                      <a:rPr lang="fr-CH" b="0" i="1" smtClean="0">
                        <a:latin typeface="Cambria Math" panose="02040503050406030204" pitchFamily="18" charset="0"/>
                      </a:rPr>
                      <m:t>=∅</m:t>
                    </m:r>
                  </m:oMath>
                </a14:m>
                <a:endParaRPr lang="en-US" dirty="0"/>
              </a:p>
              <a:p>
                <a:pPr lvl="1">
                  <a:lnSpc>
                    <a:spcPct val="150000"/>
                  </a:lnSpc>
                  <a:buClr>
                    <a:schemeClr val="accent1"/>
                  </a:buClr>
                  <a:buSzPct val="130000"/>
                </a:pPr>
                <a14:m>
                  <m:oMath xmlns:m="http://schemas.openxmlformats.org/officeDocument/2006/math">
                    <m:r>
                      <a:rPr lang="fr-CH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fr-CH" b="0" i="1" smtClean="0">
                        <a:latin typeface="Cambria Math" panose="02040503050406030204" pitchFamily="18" charset="0"/>
                      </a:rPr>
                      <m:t>⊆</m:t>
                    </m:r>
                    <m:r>
                      <a:rPr lang="fr-CH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fr-CH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CH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fr-CH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for all </a:t>
                </a:r>
                <a14:m>
                  <m:oMath xmlns:m="http://schemas.openxmlformats.org/officeDocument/2006/math">
                    <m:r>
                      <a:rPr lang="fr-CH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fr-CH" b="0" i="1" smtClean="0">
                        <a:latin typeface="Cambria Math" panose="02040503050406030204" pitchFamily="18" charset="0"/>
                      </a:rPr>
                      <m:t>⊆</m:t>
                    </m:r>
                    <m:r>
                      <a:rPr lang="fr-CH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US" dirty="0"/>
              </a:p>
              <a:p>
                <a:pPr lvl="1">
                  <a:lnSpc>
                    <a:spcPct val="150000"/>
                  </a:lnSpc>
                  <a:buClr>
                    <a:schemeClr val="accent1"/>
                  </a:buClr>
                  <a:buSzPct val="130000"/>
                </a:pPr>
                <a14:m>
                  <m:oMath xmlns:m="http://schemas.openxmlformats.org/officeDocument/2006/math">
                    <m:r>
                      <a:rPr lang="fr-CH" b="0" i="1" smtClean="0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fr-CH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CH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CH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fr-CH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fr-CH" i="1">
                            <a:latin typeface="Cambria Math" panose="02040503050406030204" pitchFamily="18" charset="0"/>
                          </a:rPr>
                          <m:t>∪</m:t>
                        </m:r>
                        <m:sSub>
                          <m:sSubPr>
                            <m:ctrlPr>
                              <a:rPr lang="fr-CH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CH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fr-CH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fr-CH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CH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fr-CH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fr-CH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H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fr-CH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fr-CH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fr-CH" i="1" smtClean="0">
                        <a:latin typeface="Cambria Math" panose="02040503050406030204" pitchFamily="18" charset="0"/>
                      </a:rPr>
                      <m:t>∪</m:t>
                    </m:r>
                    <m:r>
                      <a:rPr lang="fr-CH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fr-CH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fr-CH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H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fr-CH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fr-CH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for all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H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H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fr-CH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fr-CH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fr-CH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H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fr-CH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fr-CH" b="0" i="1" smtClean="0">
                        <a:latin typeface="Cambria Math" panose="02040503050406030204" pitchFamily="18" charset="0"/>
                      </a:rPr>
                      <m:t>⊆</m:t>
                    </m:r>
                    <m:r>
                      <a:rPr lang="fr-CH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3EC46F97-7DA5-41C6-800D-F8A4707659A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4405" y="1686800"/>
                <a:ext cx="6820949" cy="4351338"/>
              </a:xfrm>
              <a:blipFill>
                <a:blip r:embed="rId2"/>
                <a:stretch>
                  <a:fillRect l="-1609" t="-84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EFDC97F-3F67-4159-8770-E68CF8C9BC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CAA9-A281-4BED-B172-048C7AE96558}" type="slidenum">
              <a:rPr lang="fr-CH" smtClean="0"/>
              <a:t>3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535138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3773E66-4A6E-4ADD-94A3-FCFA0C3BA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CH" dirty="0">
                <a:solidFill>
                  <a:schemeClr val="accent1"/>
                </a:solidFill>
              </a:rPr>
              <a:t>Segmentation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E31C3CB-66C4-4CB2-AB14-C8D62E2C9E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1" indent="0">
              <a:buNone/>
            </a:pPr>
            <a:endParaRPr lang="fr-CH" dirty="0"/>
          </a:p>
          <a:p>
            <a:pPr lvl="1"/>
            <a:endParaRPr lang="fr-CH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406CA65-1C58-4774-A942-F107B8A1C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CAA9-A281-4BED-B172-048C7AE96558}" type="slidenum">
              <a:rPr lang="fr-CH" smtClean="0"/>
              <a:t>30</a:t>
            </a:fld>
            <a:endParaRPr lang="fr-CH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3F9BDB53-7643-49E5-BDA7-B032B127E0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5988" y="1825625"/>
            <a:ext cx="6700024" cy="392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154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3773E66-4A6E-4ADD-94A3-FCFA0C3BA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CH" dirty="0" err="1">
                <a:solidFill>
                  <a:schemeClr val="accent1"/>
                </a:solidFill>
              </a:rPr>
              <a:t>Problems</a:t>
            </a:r>
            <a:r>
              <a:rPr lang="fr-CH" dirty="0">
                <a:solidFill>
                  <a:schemeClr val="accent1"/>
                </a:solidFill>
              </a:rPr>
              <a:t>…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E31C3CB-66C4-4CB2-AB14-C8D62E2C9E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chemeClr val="accent1"/>
              </a:buClr>
              <a:buSzPct val="130000"/>
            </a:pPr>
            <a:endParaRPr lang="fr-CH" sz="3200" dirty="0"/>
          </a:p>
          <a:p>
            <a:pPr>
              <a:buClr>
                <a:schemeClr val="accent1"/>
              </a:buClr>
              <a:buSzPct val="130000"/>
            </a:pPr>
            <a:r>
              <a:rPr lang="fr-CH" sz="3200" dirty="0"/>
              <a:t>Image </a:t>
            </a:r>
            <a:r>
              <a:rPr lang="fr-CH" sz="3200" dirty="0" err="1"/>
              <a:t>quality</a:t>
            </a:r>
            <a:endParaRPr lang="fr-CH" sz="3200" dirty="0"/>
          </a:p>
          <a:p>
            <a:pPr>
              <a:buClr>
                <a:schemeClr val="accent1"/>
              </a:buClr>
              <a:buSzPct val="130000"/>
            </a:pPr>
            <a:endParaRPr lang="fr-CH" sz="3200" dirty="0"/>
          </a:p>
          <a:p>
            <a:pPr>
              <a:buClr>
                <a:schemeClr val="accent1"/>
              </a:buClr>
              <a:buSzPct val="130000"/>
            </a:pPr>
            <a:r>
              <a:rPr lang="fr-CH" sz="3200" dirty="0">
                <a:sym typeface="Wingdings" panose="05000000000000000000" pitchFamily="2" charset="2"/>
              </a:rPr>
              <a:t>Obstacles segmentation</a:t>
            </a:r>
          </a:p>
          <a:p>
            <a:pPr>
              <a:buClr>
                <a:schemeClr val="accent1"/>
              </a:buClr>
              <a:buSzPct val="130000"/>
            </a:pPr>
            <a:endParaRPr lang="fr-CH" sz="3200" dirty="0">
              <a:sym typeface="Wingdings" panose="05000000000000000000" pitchFamily="2" charset="2"/>
            </a:endParaRPr>
          </a:p>
          <a:p>
            <a:pPr>
              <a:buClr>
                <a:schemeClr val="accent1"/>
              </a:buClr>
              <a:buSzPct val="130000"/>
            </a:pPr>
            <a:r>
              <a:rPr lang="fr-CH" sz="3200" dirty="0" err="1">
                <a:sym typeface="Wingdings" panose="05000000000000000000" pitchFamily="2" charset="2"/>
              </a:rPr>
              <a:t>Voxlogica</a:t>
            </a:r>
            <a:r>
              <a:rPr lang="fr-CH" sz="3200" dirty="0">
                <a:sym typeface="Wingdings" panose="05000000000000000000" pitchFamily="2" charset="2"/>
              </a:rPr>
              <a:t> limitation</a:t>
            </a:r>
          </a:p>
          <a:p>
            <a:pPr marL="457200" lvl="1" indent="0">
              <a:buNone/>
            </a:pPr>
            <a:endParaRPr lang="fr-CH" dirty="0"/>
          </a:p>
          <a:p>
            <a:pPr lvl="1"/>
            <a:endParaRPr lang="fr-CH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406CA65-1C58-4774-A942-F107B8A1C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CAA9-A281-4BED-B172-048C7AE96558}" type="slidenum">
              <a:rPr lang="fr-CH" smtClean="0"/>
              <a:t>31</a:t>
            </a:fld>
            <a:endParaRPr lang="fr-CH"/>
          </a:p>
        </p:txBody>
      </p:sp>
      <p:pic>
        <p:nvPicPr>
          <p:cNvPr id="6" name="Immagine 5" descr="Immagine che contiene orologio&#10;&#10;Descrizione generata automaticamente">
            <a:extLst>
              <a:ext uri="{FF2B5EF4-FFF2-40B4-BE49-F238E27FC236}">
                <a16:creationId xmlns:a16="http://schemas.microsoft.com/office/drawing/2014/main" id="{1E4ED8E4-15F4-40FF-AE3A-F055ABD929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6394" y="2138489"/>
            <a:ext cx="5175614" cy="3443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9965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1323D83-EA1A-437E-BD84-FE732D07C4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fr-CH" dirty="0">
                <a:solidFill>
                  <a:schemeClr val="accent1"/>
                </a:solidFill>
              </a:rPr>
              <a:t>Apex Legends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CFAF288-6728-4499-8FCC-379752EDF9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8177" y="2178737"/>
            <a:ext cx="10515600" cy="3081935"/>
          </a:xfrm>
        </p:spPr>
        <p:txBody>
          <a:bodyPr/>
          <a:lstStyle/>
          <a:p>
            <a:pPr>
              <a:buClr>
                <a:schemeClr val="accent1"/>
              </a:buClr>
              <a:buSzPct val="130000"/>
            </a:pPr>
            <a:r>
              <a:rPr lang="fr-CH" sz="3200" dirty="0"/>
              <a:t>First-</a:t>
            </a:r>
            <a:r>
              <a:rPr lang="fr-CH" sz="3200" dirty="0" err="1"/>
              <a:t>person</a:t>
            </a:r>
            <a:r>
              <a:rPr lang="fr-CH" sz="3200" dirty="0"/>
              <a:t> shooter (FPS) Battle Royale</a:t>
            </a:r>
          </a:p>
          <a:p>
            <a:endParaRPr lang="fr-CH" sz="3200" dirty="0"/>
          </a:p>
          <a:p>
            <a:pPr>
              <a:buClr>
                <a:schemeClr val="accent1"/>
              </a:buClr>
              <a:buSzPct val="130000"/>
            </a:pPr>
            <a:r>
              <a:rPr lang="fr-CH" sz="3200" dirty="0"/>
              <a:t>20 </a:t>
            </a:r>
            <a:r>
              <a:rPr lang="fr-CH" sz="3200" dirty="0" err="1"/>
              <a:t>squads</a:t>
            </a:r>
            <a:r>
              <a:rPr lang="fr-CH" sz="3200" dirty="0"/>
              <a:t> of 3 </a:t>
            </a:r>
            <a:r>
              <a:rPr lang="fr-CH" sz="3200" dirty="0" err="1"/>
              <a:t>members</a:t>
            </a:r>
            <a:endParaRPr lang="fr-CH" sz="3200" dirty="0"/>
          </a:p>
          <a:p>
            <a:pPr>
              <a:buClr>
                <a:schemeClr val="accent1"/>
              </a:buClr>
              <a:buSzPct val="130000"/>
            </a:pPr>
            <a:endParaRPr lang="fr-CH" sz="3200" dirty="0"/>
          </a:p>
          <a:p>
            <a:pPr>
              <a:buClr>
                <a:schemeClr val="accent1"/>
              </a:buClr>
              <a:buSzPct val="130000"/>
            </a:pPr>
            <a:r>
              <a:rPr lang="fr-CH" sz="3200" dirty="0" err="1"/>
              <a:t>Dropping</a:t>
            </a:r>
            <a:r>
              <a:rPr lang="fr-CH" sz="3200" dirty="0"/>
              <a:t> </a:t>
            </a:r>
            <a:r>
              <a:rPr lang="fr-CH" sz="3200" dirty="0" err="1"/>
              <a:t>from</a:t>
            </a:r>
            <a:r>
              <a:rPr lang="fr-CH" sz="3200" dirty="0"/>
              <a:t> a plane</a:t>
            </a:r>
          </a:p>
          <a:p>
            <a:endParaRPr lang="fr-CH" dirty="0"/>
          </a:p>
          <a:p>
            <a:endParaRPr lang="fr-CH" dirty="0"/>
          </a:p>
          <a:p>
            <a:endParaRPr lang="fr-CH" dirty="0"/>
          </a:p>
          <a:p>
            <a:endParaRPr lang="fr-CH" dirty="0"/>
          </a:p>
        </p:txBody>
      </p:sp>
      <p:pic>
        <p:nvPicPr>
          <p:cNvPr id="5" name="Image 4" descr="Une image contenant texte, extérieur, bâtiment, homme&#10;&#10;Description générée automatiquement">
            <a:extLst>
              <a:ext uri="{FF2B5EF4-FFF2-40B4-BE49-F238E27FC236}">
                <a16:creationId xmlns:a16="http://schemas.microsoft.com/office/drawing/2014/main" id="{D91E3886-10EB-4865-9662-8F90A5F9E6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3392" y="1358364"/>
            <a:ext cx="1680579" cy="2371726"/>
          </a:xfrm>
          <a:prstGeom prst="rect">
            <a:avLst/>
          </a:prstGeom>
        </p:spPr>
      </p:pic>
      <p:pic>
        <p:nvPicPr>
          <p:cNvPr id="6" name="Espace réservé du contenu 4" descr="Une image contenant bâtiment, route, rue, voiture&#10;&#10;Description générée automatiquement">
            <a:extLst>
              <a:ext uri="{FF2B5EF4-FFF2-40B4-BE49-F238E27FC236}">
                <a16:creationId xmlns:a16="http://schemas.microsoft.com/office/drawing/2014/main" id="{710E262B-9969-47E9-AECB-B2B9BBA78D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6523" y="3865027"/>
            <a:ext cx="3367254" cy="1894080"/>
          </a:xfrm>
          <a:prstGeom prst="rect">
            <a:avLst/>
          </a:prstGeom>
        </p:spPr>
      </p:pic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E69698B-C44F-4252-9F54-0E959C2887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CAA9-A281-4BED-B172-048C7AE96558}" type="slidenum">
              <a:rPr lang="fr-CH" smtClean="0"/>
              <a:t>32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4942672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EE2CE8B-3CEE-4C5B-9238-9AA1A27B0F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CH" dirty="0">
                <a:solidFill>
                  <a:schemeClr val="accent1"/>
                </a:solidFill>
              </a:rPr>
              <a:t>Drop and Safe </a:t>
            </a:r>
          </a:p>
        </p:txBody>
      </p:sp>
      <p:pic>
        <p:nvPicPr>
          <p:cNvPr id="6" name="Espace réservé du contenu 4" descr="Une image contenant carte, nid d’abeille, table, assis&#10;&#10;Description générée automatiquement">
            <a:extLst>
              <a:ext uri="{FF2B5EF4-FFF2-40B4-BE49-F238E27FC236}">
                <a16:creationId xmlns:a16="http://schemas.microsoft.com/office/drawing/2014/main" id="{E967DDBD-12E1-4A55-90E6-40F9CF410F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2751" y="1856508"/>
            <a:ext cx="3892341" cy="3888510"/>
          </a:xfrm>
        </p:spPr>
      </p:pic>
      <p:pic>
        <p:nvPicPr>
          <p:cNvPr id="8" name="Immagine 7" descr="Immagine che contiene tavolo, cibo, favo&#10;&#10;Descrizione generata automaticamente">
            <a:extLst>
              <a:ext uri="{FF2B5EF4-FFF2-40B4-BE49-F238E27FC236}">
                <a16:creationId xmlns:a16="http://schemas.microsoft.com/office/drawing/2014/main" id="{395FD7AB-B08B-4267-AD32-024355DF692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54" r="21754"/>
          <a:stretch/>
        </p:blipFill>
        <p:spPr>
          <a:xfrm>
            <a:off x="6585527" y="1857082"/>
            <a:ext cx="4031673" cy="3906409"/>
          </a:xfrm>
          <a:prstGeom prst="rect">
            <a:avLst/>
          </a:prstGeom>
        </p:spPr>
      </p:pic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FB033F65-1693-4D45-AD67-68803BCDCA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CAA9-A281-4BED-B172-048C7AE96558}" type="slidenum">
              <a:rPr lang="fr-CH" smtClean="0"/>
              <a:t>33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4128970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27EE097-A772-4333-A043-5DF0CA66A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CH" dirty="0">
                <a:solidFill>
                  <a:schemeClr val="accent1"/>
                </a:solidFill>
              </a:rPr>
              <a:t>Buildings, </a:t>
            </a:r>
            <a:r>
              <a:rPr lang="fr-CH" dirty="0" err="1">
                <a:solidFill>
                  <a:schemeClr val="accent1"/>
                </a:solidFill>
              </a:rPr>
              <a:t>Mountains</a:t>
            </a:r>
            <a:r>
              <a:rPr lang="fr-CH" dirty="0">
                <a:solidFill>
                  <a:schemeClr val="accent1"/>
                </a:solidFill>
              </a:rPr>
              <a:t> and Chokes Segmentation </a:t>
            </a:r>
          </a:p>
        </p:txBody>
      </p:sp>
      <p:pic>
        <p:nvPicPr>
          <p:cNvPr id="8" name="Immagine 7" descr="Immagine che contiene favo, mappa, tavolo, sedendo&#10;&#10;Descrizione generata automaticamente">
            <a:extLst>
              <a:ext uri="{FF2B5EF4-FFF2-40B4-BE49-F238E27FC236}">
                <a16:creationId xmlns:a16="http://schemas.microsoft.com/office/drawing/2014/main" id="{8D5B6459-DB0F-401D-A935-CBABAC409B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4895" y="1877595"/>
            <a:ext cx="4622210" cy="4615280"/>
          </a:xfrm>
          <a:prstGeom prst="rect">
            <a:avLst/>
          </a:prstGeom>
        </p:spPr>
      </p:pic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B1B80B28-0245-4E63-9059-0D5666D1F9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CAA9-A281-4BED-B172-048C7AE96558}" type="slidenum">
              <a:rPr lang="fr-CH" smtClean="0"/>
              <a:t>34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8674580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8815A4A-5AB7-4B71-A44E-D1DFDB867C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67866"/>
            <a:ext cx="10515600" cy="4351338"/>
          </a:xfrm>
        </p:spPr>
        <p:txBody>
          <a:bodyPr/>
          <a:lstStyle/>
          <a:p>
            <a:pPr>
              <a:lnSpc>
                <a:spcPct val="250000"/>
              </a:lnSpc>
              <a:buClr>
                <a:schemeClr val="accent1"/>
              </a:buClr>
              <a:buSzPct val="130000"/>
            </a:pPr>
            <a:r>
              <a:rPr lang="it-IT" sz="3200" dirty="0"/>
              <a:t>Percentage of unreachable zone</a:t>
            </a:r>
          </a:p>
          <a:p>
            <a:pPr>
              <a:lnSpc>
                <a:spcPct val="250000"/>
              </a:lnSpc>
              <a:buClr>
                <a:schemeClr val="accent1"/>
              </a:buClr>
              <a:buSzPct val="130000"/>
            </a:pPr>
            <a:r>
              <a:rPr lang="it-IT" sz="3200" dirty="0"/>
              <a:t>Percentage of looting area</a:t>
            </a:r>
          </a:p>
          <a:p>
            <a:pPr>
              <a:lnSpc>
                <a:spcPct val="250000"/>
              </a:lnSpc>
              <a:buClr>
                <a:schemeClr val="accent1"/>
              </a:buClr>
              <a:buSzPct val="130000"/>
            </a:pPr>
            <a:r>
              <a:rPr lang="en-GB" sz="3200" dirty="0"/>
              <a:t>Percentage of strategy point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441A24D-3851-4BB2-B3FD-37B04B62D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CAA9-A281-4BED-B172-048C7AE96558}" type="slidenum">
              <a:rPr lang="fr-CH" smtClean="0"/>
              <a:t>35</a:t>
            </a:fld>
            <a:endParaRPr lang="fr-CH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EC83A995-D038-4E9A-9F53-E935D95C3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fr-CH" dirty="0" err="1">
                <a:solidFill>
                  <a:schemeClr val="accent1"/>
                </a:solidFill>
              </a:rPr>
              <a:t>Map</a:t>
            </a:r>
            <a:r>
              <a:rPr lang="fr-CH" dirty="0">
                <a:solidFill>
                  <a:schemeClr val="accent1"/>
                </a:solidFill>
              </a:rPr>
              <a:t> design </a:t>
            </a:r>
            <a:r>
              <a:rPr lang="fr-CH" dirty="0" err="1">
                <a:solidFill>
                  <a:schemeClr val="accent1"/>
                </a:solidFill>
              </a:rPr>
              <a:t>analysis</a:t>
            </a:r>
            <a:endParaRPr lang="fr-CH" dirty="0">
              <a:solidFill>
                <a:schemeClr val="accent1"/>
              </a:solidFill>
            </a:endParaRPr>
          </a:p>
        </p:txBody>
      </p:sp>
      <p:pic>
        <p:nvPicPr>
          <p:cNvPr id="6" name="Immagine 5" descr="Immagine che contiene favo, mappa, tavolo, sedendo&#10;&#10;Descrizione generata automaticamente">
            <a:extLst>
              <a:ext uri="{FF2B5EF4-FFF2-40B4-BE49-F238E27FC236}">
                <a16:creationId xmlns:a16="http://schemas.microsoft.com/office/drawing/2014/main" id="{C52F5756-6D60-46C0-9A0E-8D2079DD6F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0777" y="2244724"/>
            <a:ext cx="3316895" cy="3311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48140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441A24D-3851-4BB2-B3FD-37B04B62D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CAA9-A281-4BED-B172-048C7AE96558}" type="slidenum">
              <a:rPr lang="fr-CH" smtClean="0"/>
              <a:t>36</a:t>
            </a:fld>
            <a:endParaRPr lang="fr-CH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EC83A995-D038-4E9A-9F53-E935D95C3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fr-CH" dirty="0">
                <a:solidFill>
                  <a:schemeClr val="accent1"/>
                </a:solidFill>
              </a:rPr>
              <a:t>Buildings segmentation </a:t>
            </a:r>
            <a:r>
              <a:rPr lang="fr-CH" dirty="0" err="1">
                <a:solidFill>
                  <a:schemeClr val="accent1"/>
                </a:solidFill>
              </a:rPr>
              <a:t>using</a:t>
            </a:r>
            <a:r>
              <a:rPr lang="fr-CH" dirty="0">
                <a:solidFill>
                  <a:schemeClr val="accent1"/>
                </a:solidFill>
              </a:rPr>
              <a:t> </a:t>
            </a:r>
            <a:r>
              <a:rPr lang="fr-CH" dirty="0" err="1">
                <a:solidFill>
                  <a:schemeClr val="accent1"/>
                </a:solidFill>
              </a:rPr>
              <a:t>Voxlogica</a:t>
            </a:r>
            <a:endParaRPr lang="fr-CH" dirty="0">
              <a:solidFill>
                <a:schemeClr val="accent1"/>
              </a:solidFill>
            </a:endParaRPr>
          </a:p>
        </p:txBody>
      </p:sp>
      <p:pic>
        <p:nvPicPr>
          <p:cNvPr id="9" name="Espace réservé du contenu 8" descr="Une image contenant nid d’abeille, assis, table, groupe&#10;&#10;Description générée automatiquement">
            <a:extLst>
              <a:ext uri="{FF2B5EF4-FFF2-40B4-BE49-F238E27FC236}">
                <a16:creationId xmlns:a16="http://schemas.microsoft.com/office/drawing/2014/main" id="{07A0B8DF-AF08-4730-A345-279DA8D897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59761"/>
          <a:stretch/>
        </p:blipFill>
        <p:spPr>
          <a:xfrm>
            <a:off x="3306000" y="1778199"/>
            <a:ext cx="5580000" cy="4490640"/>
          </a:xfrm>
        </p:spPr>
      </p:pic>
    </p:spTree>
    <p:extLst>
      <p:ext uri="{BB962C8B-B14F-4D97-AF65-F5344CB8AC3E}">
        <p14:creationId xmlns:p14="http://schemas.microsoft.com/office/powerpoint/2010/main" val="29058293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441A24D-3851-4BB2-B3FD-37B04B62D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CAA9-A281-4BED-B172-048C7AE96558}" type="slidenum">
              <a:rPr lang="fr-CH" smtClean="0"/>
              <a:t>37</a:t>
            </a:fld>
            <a:endParaRPr lang="fr-CH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EC83A995-D038-4E9A-9F53-E935D95C3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fr-CH" dirty="0" err="1">
                <a:solidFill>
                  <a:schemeClr val="accent1"/>
                </a:solidFill>
              </a:rPr>
              <a:t>Color</a:t>
            </a:r>
            <a:r>
              <a:rPr lang="fr-CH" dirty="0">
                <a:solidFill>
                  <a:schemeClr val="accent1"/>
                </a:solidFill>
              </a:rPr>
              <a:t> </a:t>
            </a:r>
            <a:r>
              <a:rPr lang="fr-CH" dirty="0" err="1">
                <a:solidFill>
                  <a:schemeClr val="accent1"/>
                </a:solidFill>
              </a:rPr>
              <a:t>Threshold</a:t>
            </a:r>
            <a:endParaRPr lang="fr-CH" dirty="0">
              <a:solidFill>
                <a:schemeClr val="accent1"/>
              </a:solidFill>
            </a:endParaRPr>
          </a:p>
        </p:txBody>
      </p:sp>
      <p:pic>
        <p:nvPicPr>
          <p:cNvPr id="7" name="Espace réservé du contenu 6" descr="Une image contenant toile, clôture, objet, nid d’abeille&#10;&#10;Description générée automatiquement">
            <a:extLst>
              <a:ext uri="{FF2B5EF4-FFF2-40B4-BE49-F238E27FC236}">
                <a16:creationId xmlns:a16="http://schemas.microsoft.com/office/drawing/2014/main" id="{733CCB3E-FC23-46B3-BC8C-FECB100A2C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60051"/>
          <a:stretch/>
        </p:blipFill>
        <p:spPr>
          <a:xfrm>
            <a:off x="5730937" y="1956831"/>
            <a:ext cx="4956331" cy="3960000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8839B244-8232-46B6-810F-03ABC13AEB9E}"/>
                  </a:ext>
                </a:extLst>
              </p:cNvPr>
              <p:cNvSpPr txBox="1"/>
              <p:nvPr/>
            </p:nvSpPr>
            <p:spPr>
              <a:xfrm>
                <a:off x="689094" y="3429000"/>
                <a:ext cx="5148263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CH" sz="2000" b="0" i="1" smtClean="0">
                          <a:latin typeface="Cambria Math" panose="02040503050406030204" pitchFamily="18" charset="0"/>
                        </a:rPr>
                        <m:t>𝐼𝑚</m:t>
                      </m:r>
                      <m:sSub>
                        <m:sSubPr>
                          <m:ctrlPr>
                            <a:rPr lang="fr-CH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H" sz="20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fr-CH" sz="2000" b="0" i="1" smtClean="0">
                              <a:latin typeface="Cambria Math" panose="02040503050406030204" pitchFamily="18" charset="0"/>
                            </a:rPr>
                            <m:t>𝑡h𝑟𝑒𝑠h𝑜𝑙𝑑</m:t>
                          </m:r>
                        </m:sub>
                      </m:sSub>
                      <m:r>
                        <a:rPr lang="fr-CH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fr-CH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CH" sz="2000" b="0" i="1" smtClean="0">
                              <a:latin typeface="Cambria Math" panose="02040503050406030204" pitchFamily="18" charset="0"/>
                            </a:rPr>
                            <m:t>65&lt;</m:t>
                          </m:r>
                          <m:r>
                            <a:rPr lang="fr-CH" sz="2000" b="0" i="1" smtClean="0">
                              <a:latin typeface="Cambria Math" panose="02040503050406030204" pitchFamily="18" charset="0"/>
                            </a:rPr>
                            <m:t>𝑟𝑒𝑑</m:t>
                          </m:r>
                          <m:r>
                            <a:rPr lang="fr-CH" sz="2000" b="0" i="1" smtClean="0">
                              <a:latin typeface="Cambria Math" panose="02040503050406030204" pitchFamily="18" charset="0"/>
                            </a:rPr>
                            <m:t>&lt;230</m:t>
                          </m:r>
                        </m:e>
                      </m:d>
                      <m:r>
                        <a:rPr lang="fr-CH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CH" sz="2000" b="0" i="1" smtClean="0">
                          <a:latin typeface="Cambria Math" panose="02040503050406030204" pitchFamily="18" charset="0"/>
                        </a:rPr>
                        <m:t>𝑎𝑛𝑑</m:t>
                      </m:r>
                    </m:oMath>
                  </m:oMathPara>
                </a14:m>
                <a:endParaRPr lang="fr-CH" sz="2000" b="0" i="1" dirty="0">
                  <a:latin typeface="Cambria Math" panose="02040503050406030204" pitchFamily="18" charset="0"/>
                </a:endParaRPr>
              </a:p>
              <a:p>
                <a:pPr lvl="3" algn="just"/>
                <a:r>
                  <a:rPr lang="fr-CH" sz="2000" b="0" dirty="0"/>
                  <a:t> 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fr-CH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CH" sz="2000" b="0" i="1" smtClean="0">
                            <a:latin typeface="Cambria Math" panose="02040503050406030204" pitchFamily="18" charset="0"/>
                          </a:rPr>
                          <m:t>55&lt;</m:t>
                        </m:r>
                        <m:r>
                          <a:rPr lang="fr-CH" sz="2000" b="0" i="1" smtClean="0">
                            <a:latin typeface="Cambria Math" panose="02040503050406030204" pitchFamily="18" charset="0"/>
                          </a:rPr>
                          <m:t>𝑔𝑟𝑒𝑒𝑛</m:t>
                        </m:r>
                        <m:r>
                          <a:rPr lang="fr-CH" sz="2000" b="0" i="1" smtClean="0">
                            <a:latin typeface="Cambria Math" panose="02040503050406030204" pitchFamily="18" charset="0"/>
                          </a:rPr>
                          <m:t>&lt;230</m:t>
                        </m:r>
                      </m:e>
                    </m:d>
                    <m:r>
                      <a:rPr lang="fr-CH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CH" sz="2000" b="0" i="1" smtClean="0"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fr-CH" sz="20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fr-CH" sz="2000" b="0" i="1" dirty="0">
                  <a:latin typeface="Cambria Math" panose="02040503050406030204" pitchFamily="18" charset="0"/>
                </a:endParaRPr>
              </a:p>
              <a:p>
                <a:pPr lvl="3"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CH" sz="2000" b="0" i="1" smtClean="0">
                          <a:latin typeface="Cambria Math" panose="02040503050406030204" pitchFamily="18" charset="0"/>
                        </a:rPr>
                        <m:t>   (60&lt;</m:t>
                      </m:r>
                      <m:r>
                        <a:rPr lang="fr-CH" sz="2000" b="0" i="1" smtClean="0">
                          <a:latin typeface="Cambria Math" panose="02040503050406030204" pitchFamily="18" charset="0"/>
                        </a:rPr>
                        <m:t>𝑏𝑙𝑢𝑒</m:t>
                      </m:r>
                      <m:r>
                        <a:rPr lang="fr-CH" sz="2000" b="0" i="1" smtClean="0">
                          <a:latin typeface="Cambria Math" panose="02040503050406030204" pitchFamily="18" charset="0"/>
                        </a:rPr>
                        <m:t>&lt;230)</m:t>
                      </m:r>
                    </m:oMath>
                  </m:oMathPara>
                </a14:m>
                <a:endParaRPr lang="fr-CH" sz="2000" dirty="0"/>
              </a:p>
            </p:txBody>
          </p:sp>
        </mc:Choice>
        <mc:Fallback xmlns="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8839B244-8232-46B6-810F-03ABC13AEB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094" y="3429000"/>
                <a:ext cx="5148263" cy="1015663"/>
              </a:xfrm>
              <a:prstGeom prst="rect">
                <a:avLst/>
              </a:prstGeom>
              <a:blipFill>
                <a:blip r:embed="rId3"/>
                <a:stretch>
                  <a:fillRect b="-5422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134132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441A24D-3851-4BB2-B3FD-37B04B62D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CAA9-A281-4BED-B172-048C7AE96558}" type="slidenum">
              <a:rPr lang="fr-CH" smtClean="0"/>
              <a:t>38</a:t>
            </a:fld>
            <a:endParaRPr lang="fr-CH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EC83A995-D038-4E9A-9F53-E935D95C3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2262"/>
            <a:ext cx="10515600" cy="1325563"/>
          </a:xfrm>
        </p:spPr>
        <p:txBody>
          <a:bodyPr/>
          <a:lstStyle/>
          <a:p>
            <a:pPr algn="ctr"/>
            <a:r>
              <a:rPr lang="fr-CH" dirty="0" err="1">
                <a:solidFill>
                  <a:schemeClr val="accent1"/>
                </a:solidFill>
              </a:rPr>
              <a:t>Smooth</a:t>
            </a:r>
            <a:r>
              <a:rPr lang="fr-CH" dirty="0">
                <a:solidFill>
                  <a:schemeClr val="accent1"/>
                </a:solidFill>
              </a:rPr>
              <a:t> </a:t>
            </a:r>
            <a:r>
              <a:rPr lang="fr-CH" dirty="0" err="1">
                <a:solidFill>
                  <a:schemeClr val="accent1"/>
                </a:solidFill>
              </a:rPr>
              <a:t>Filter</a:t>
            </a:r>
            <a:endParaRPr lang="fr-CH" dirty="0">
              <a:solidFill>
                <a:schemeClr val="accent1"/>
              </a:solidFill>
            </a:endParaRPr>
          </a:p>
        </p:txBody>
      </p:sp>
      <p:pic>
        <p:nvPicPr>
          <p:cNvPr id="8" name="Espace réservé du contenu 7" descr="Une image contenant pluie&#10;&#10;Description générée automatiquement">
            <a:extLst>
              <a:ext uri="{FF2B5EF4-FFF2-40B4-BE49-F238E27FC236}">
                <a16:creationId xmlns:a16="http://schemas.microsoft.com/office/drawing/2014/main" id="{8619EE03-C680-4D93-9071-87B1A52A9D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60051"/>
          <a:stretch/>
        </p:blipFill>
        <p:spPr>
          <a:xfrm>
            <a:off x="5737347" y="1950092"/>
            <a:ext cx="4956331" cy="3960000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9835DD7F-ED22-4F6F-9060-774E75879942}"/>
                  </a:ext>
                </a:extLst>
              </p:cNvPr>
              <p:cNvSpPr txBox="1"/>
              <p:nvPr/>
            </p:nvSpPr>
            <p:spPr>
              <a:xfrm>
                <a:off x="1051044" y="3717726"/>
                <a:ext cx="5148263" cy="4247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CH" sz="2000" b="0" i="1" smtClean="0">
                          <a:latin typeface="Cambria Math" panose="02040503050406030204" pitchFamily="18" charset="0"/>
                        </a:rPr>
                        <m:t>𝐼𝑚</m:t>
                      </m:r>
                      <m:sSub>
                        <m:sSubPr>
                          <m:ctrlPr>
                            <a:rPr lang="fr-CH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H" sz="20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𝑓𝑖𝑙𝑡𝑒𝑟𝑒𝑑</m:t>
                          </m:r>
                        </m:sub>
                      </m:sSub>
                      <m:r>
                        <a:rPr lang="fr-CH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𝑓𝑙</m:t>
                      </m:r>
                      <m:sSub>
                        <m:sSubPr>
                          <m:ctrlPr>
                            <a:rPr lang="fr-F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d>
                        <m:dPr>
                          <m:ctrlPr>
                            <a:rPr lang="fr-F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CH" sz="2000" i="1">
                              <a:latin typeface="Cambria Math" panose="02040503050406030204" pitchFamily="18" charset="0"/>
                            </a:rPr>
                            <m:t>𝐼𝑚</m:t>
                          </m:r>
                          <m:sSub>
                            <m:sSubPr>
                              <m:ctrlPr>
                                <a:rPr lang="fr-CH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CH" sz="200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fr-CH" sz="2000" i="1">
                                  <a:latin typeface="Cambria Math" panose="02040503050406030204" pitchFamily="18" charset="0"/>
                                </a:rPr>
                                <m:t>𝑡h𝑟𝑒𝑠h𝑜𝑙𝑑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fr-FR" sz="2000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9835DD7F-ED22-4F6F-9060-774E758799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044" y="3717726"/>
                <a:ext cx="5148263" cy="424732"/>
              </a:xfrm>
              <a:prstGeom prst="rect">
                <a:avLst/>
              </a:prstGeom>
              <a:blipFill>
                <a:blip r:embed="rId3"/>
                <a:stretch>
                  <a:fillRect b="-857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60475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441A24D-3851-4BB2-B3FD-37B04B62D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CAA9-A281-4BED-B172-048C7AE96558}" type="slidenum">
              <a:rPr lang="fr-CH" smtClean="0"/>
              <a:t>39</a:t>
            </a:fld>
            <a:endParaRPr lang="fr-CH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EC83A995-D038-4E9A-9F53-E935D95C3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fr-CH" dirty="0">
                <a:solidFill>
                  <a:schemeClr val="accent1"/>
                </a:solidFill>
              </a:rPr>
              <a:t>Zone </a:t>
            </a:r>
            <a:r>
              <a:rPr lang="fr-CH" dirty="0" err="1">
                <a:solidFill>
                  <a:schemeClr val="accent1"/>
                </a:solidFill>
              </a:rPr>
              <a:t>definition</a:t>
            </a:r>
            <a:endParaRPr lang="fr-CH" dirty="0">
              <a:solidFill>
                <a:schemeClr val="accent1"/>
              </a:solidFill>
            </a:endParaRPr>
          </a:p>
        </p:txBody>
      </p:sp>
      <p:pic>
        <p:nvPicPr>
          <p:cNvPr id="7" name="Espace réservé du contenu 6" descr="Une image contenant lumière, fleur&#10;&#10;Description générée automatiquement">
            <a:extLst>
              <a:ext uri="{FF2B5EF4-FFF2-40B4-BE49-F238E27FC236}">
                <a16:creationId xmlns:a16="http://schemas.microsoft.com/office/drawing/2014/main" id="{84B945BB-3602-496D-B71E-C9332CE5F4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60051"/>
          <a:stretch/>
        </p:blipFill>
        <p:spPr>
          <a:xfrm>
            <a:off x="5735054" y="1949244"/>
            <a:ext cx="4956331" cy="3960000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9BD29275-C4EA-439E-B1A7-579F2D70BA36}"/>
                  </a:ext>
                </a:extLst>
              </p:cNvPr>
              <p:cNvSpPr txBox="1"/>
              <p:nvPr/>
            </p:nvSpPr>
            <p:spPr>
              <a:xfrm>
                <a:off x="1354841" y="3623409"/>
                <a:ext cx="514826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𝑍𝑜𝑛𝑒</m:t>
                      </m:r>
                      <m:r>
                        <a:rPr lang="fr-CH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≤160</m:t>
                          </m:r>
                        </m:sup>
                      </m:sSup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𝑆𝑙𝑢</m:t>
                      </m:r>
                      <m:sSub>
                        <m:sSubPr>
                          <m:ctrlPr>
                            <a:rPr lang="fr-F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𝑐𝑒𝑛𝑡𝑒𝑟𝑠</m:t>
                          </m:r>
                        </m:sub>
                      </m:sSub>
                    </m:oMath>
                  </m:oMathPara>
                </a14:m>
                <a:endParaRPr lang="fr-CH" sz="2000" dirty="0"/>
              </a:p>
            </p:txBody>
          </p:sp>
        </mc:Choice>
        <mc:Fallback xmlns="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9BD29275-C4EA-439E-B1A7-579F2D70BA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4841" y="3623409"/>
                <a:ext cx="5148263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809658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Sottotitolo 2">
                <a:extLst>
                  <a:ext uri="{FF2B5EF4-FFF2-40B4-BE49-F238E27FC236}">
                    <a16:creationId xmlns:a16="http://schemas.microsoft.com/office/drawing/2014/main" id="{3D473AE6-B0B5-4F34-BEC5-444630E235E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75748" y="1627467"/>
                <a:ext cx="5121335" cy="360306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 lnSpcReduction="2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lnSpc>
                    <a:spcPct val="120000"/>
                  </a:lnSpc>
                  <a:buClr>
                    <a:schemeClr val="accent1"/>
                  </a:buClr>
                  <a:buSzPct val="130000"/>
                </a:pPr>
                <a:endParaRPr lang="it-IT" dirty="0"/>
              </a:p>
              <a:p>
                <a:pPr marL="342900" indent="-342900">
                  <a:lnSpc>
                    <a:spcPct val="120000"/>
                  </a:lnSpc>
                  <a:buClr>
                    <a:schemeClr val="accent1"/>
                  </a:buClr>
                  <a:buSzPct val="130000"/>
                </a:pPr>
                <a:r>
                  <a:rPr lang="it-IT" dirty="0"/>
                  <a:t>A relation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t-IT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</m:t>
                    </m:r>
                    <m:r>
                      <a:rPr lang="it-IT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⊆</m:t>
                    </m:r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GB"/>
                      <m:t>×</m:t>
                    </m:r>
                    <m:r>
                      <m:rPr>
                        <m:nor/>
                      </m:rPr>
                      <a:rPr lang="it-IT"/>
                      <m:t> </m:t>
                    </m:r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GB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it-IT" i="1" dirty="0"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lnSpc>
                    <a:spcPct val="200000"/>
                  </a:lnSpc>
                  <a:buClr>
                    <a:schemeClr val="accent1"/>
                  </a:buClr>
                  <a:buSzPct val="130000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𝐶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𝑅</m:t>
                        </m:r>
                        <m:r>
                          <a:rPr lang="it-IT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</m:sub>
                    </m:sSub>
                    <m:r>
                      <a:rPr lang="it-IT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:</m:t>
                    </m:r>
                    <m:sSup>
                      <m:sSupPr>
                        <m:ctrlPr>
                          <a:rPr lang="it-IT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it-IT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e>
                      <m:sup>
                        <m:r>
                          <a:rPr lang="it-IT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𝑋</m:t>
                        </m:r>
                      </m:sup>
                    </m:sSup>
                    <m:r>
                      <a:rPr lang="it-IT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→ </m:t>
                    </m:r>
                    <m:sSup>
                      <m:sSupPr>
                        <m:ctrlPr>
                          <a:rPr lang="it-IT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it-IT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e>
                      <m:sup>
                        <m:r>
                          <a:rPr lang="it-IT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𝑋</m:t>
                        </m:r>
                      </m:sup>
                    </m:sSup>
                  </m:oMath>
                </a14:m>
                <a:r>
                  <a:rPr lang="en-GB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  <a:p>
                <a:pPr marL="342900" indent="-342900">
                  <a:lnSpc>
                    <a:spcPct val="200000"/>
                  </a:lnSpc>
                  <a:buClr>
                    <a:schemeClr val="accent1"/>
                  </a:buClr>
                  <a:buSzPct val="130000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𝐶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𝑅</m:t>
                        </m:r>
                      </m:sub>
                    </m:sSub>
                    <m:d>
                      <m:dPr>
                        <m:ctrlPr>
                          <a:rPr lang="it-IT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it-IT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𝑌</m:t>
                        </m:r>
                      </m:e>
                    </m:d>
                    <m:r>
                      <a:rPr lang="it-IT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≜</m:t>
                    </m:r>
                    <m:r>
                      <a:rPr lang="it-IT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𝑌</m:t>
                    </m:r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∪</m:t>
                    </m:r>
                    <m:d>
                      <m:dPr>
                        <m:begChr m:val="{"/>
                        <m:endChr m:val="|"/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</m:e>
                    </m:d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∃</m:t>
                    </m:r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𝑦</m:t>
                    </m:r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∈</m:t>
                    </m:r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𝑌</m:t>
                    </m:r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.</m:t>
                    </m:r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𝑦</m:t>
                    </m:r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𝑅</m:t>
                    </m:r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}</m:t>
                    </m:r>
                  </m:oMath>
                </a14:m>
                <a:endParaRPr lang="it-IT" i="1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lnSpc>
                    <a:spcPct val="200000"/>
                  </a:lnSpc>
                  <a:buClr>
                    <a:schemeClr val="accent1"/>
                  </a:buClr>
                  <a:buSzPct val="130000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it-IT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it-IT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𝑋</m:t>
                        </m:r>
                        <m:r>
                          <a:rPr lang="it-IT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𝑅</m:t>
                            </m:r>
                          </m:sub>
                        </m:sSub>
                      </m:e>
                    </m:d>
                    <m:r>
                      <a:rPr lang="it-IT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it-IT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𝑎</m:t>
                    </m:r>
                    <m:r>
                      <a:rPr lang="it-IT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it-IT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𝑐𝑙𝑜𝑠𝑢𝑟𝑒</m:t>
                    </m:r>
                    <m:r>
                      <a:rPr lang="it-IT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it-IT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𝑠𝑝𝑎𝑐𝑒</m:t>
                    </m:r>
                    <m:r>
                      <a:rPr lang="it-IT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GB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4" name="Sottotitolo 2">
                <a:extLst>
                  <a:ext uri="{FF2B5EF4-FFF2-40B4-BE49-F238E27FC236}">
                    <a16:creationId xmlns:a16="http://schemas.microsoft.com/office/drawing/2014/main" id="{3D473AE6-B0B5-4F34-BEC5-444630E235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5748" y="1627467"/>
                <a:ext cx="5121335" cy="3603065"/>
              </a:xfrm>
              <a:prstGeom prst="rect">
                <a:avLst/>
              </a:prstGeom>
              <a:blipFill>
                <a:blip r:embed="rId2"/>
                <a:stretch>
                  <a:fillRect l="-297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magine 4" descr="Immagine che contiene sedendo, tavolo, fotografia, rosso&#10;&#10;Descrizione generata automaticamente">
            <a:extLst>
              <a:ext uri="{FF2B5EF4-FFF2-40B4-BE49-F238E27FC236}">
                <a16:creationId xmlns:a16="http://schemas.microsoft.com/office/drawing/2014/main" id="{EA01E6B1-D0E7-4371-9B25-C7CA84E311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8139" y="1386300"/>
            <a:ext cx="3475187" cy="2505880"/>
          </a:xfrm>
          <a:prstGeom prst="rect">
            <a:avLst/>
          </a:prstGeom>
        </p:spPr>
      </p:pic>
      <p:pic>
        <p:nvPicPr>
          <p:cNvPr id="6" name="Immagine 6" descr="Immagine che contiene fotografia, verde, pensile, piccolo&#10;&#10;Descrizione generata automaticamente">
            <a:extLst>
              <a:ext uri="{FF2B5EF4-FFF2-40B4-BE49-F238E27FC236}">
                <a16:creationId xmlns:a16="http://schemas.microsoft.com/office/drawing/2014/main" id="{43BCA9B2-2604-4A94-9EB3-13CD302BBC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5111" y="3875402"/>
            <a:ext cx="3321242" cy="2505880"/>
          </a:xfrm>
          <a:prstGeom prst="rect">
            <a:avLst/>
          </a:prstGeom>
        </p:spPr>
      </p:pic>
      <p:sp>
        <p:nvSpPr>
          <p:cNvPr id="10" name="Titolo 1">
            <a:extLst>
              <a:ext uri="{FF2B5EF4-FFF2-40B4-BE49-F238E27FC236}">
                <a16:creationId xmlns:a16="http://schemas.microsoft.com/office/drawing/2014/main" id="{3114937B-5F0D-41EA-98BB-B536432DE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4549"/>
            <a:ext cx="10515600" cy="1325563"/>
          </a:xfrm>
        </p:spPr>
        <p:txBody>
          <a:bodyPr/>
          <a:lstStyle/>
          <a:p>
            <a:pPr algn="ctr"/>
            <a:r>
              <a:rPr lang="it-IT" dirty="0">
                <a:solidFill>
                  <a:schemeClr val="accent1"/>
                </a:solidFill>
              </a:rPr>
              <a:t>Quasi-discrete </a:t>
            </a:r>
            <a:r>
              <a:rPr lang="it-IT" dirty="0" err="1">
                <a:solidFill>
                  <a:schemeClr val="accent1"/>
                </a:solidFill>
              </a:rPr>
              <a:t>closure</a:t>
            </a:r>
            <a:r>
              <a:rPr lang="it-IT" dirty="0">
                <a:solidFill>
                  <a:schemeClr val="accent1"/>
                </a:solidFill>
              </a:rPr>
              <a:t> </a:t>
            </a:r>
            <a:r>
              <a:rPr lang="it-IT" dirty="0" err="1">
                <a:solidFill>
                  <a:schemeClr val="accent1"/>
                </a:solidFill>
              </a:rPr>
              <a:t>space</a:t>
            </a:r>
            <a:endParaRPr lang="en-GB" dirty="0">
              <a:solidFill>
                <a:schemeClr val="accent1"/>
              </a:solidFill>
            </a:endParaRPr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92A0CC6E-9875-4D48-AEBC-48D0D2FF9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CAA9-A281-4BED-B172-048C7AE96558}" type="slidenum">
              <a:rPr lang="fr-CH" smtClean="0"/>
              <a:t>4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31589726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441A24D-3851-4BB2-B3FD-37B04B62D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CAA9-A281-4BED-B172-048C7AE96558}" type="slidenum">
              <a:rPr lang="fr-CH" smtClean="0"/>
              <a:t>40</a:t>
            </a:fld>
            <a:endParaRPr lang="fr-CH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EC83A995-D038-4E9A-9F53-E935D95C3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fr-CH" dirty="0">
                <a:solidFill>
                  <a:schemeClr val="accent1"/>
                </a:solidFill>
              </a:rPr>
              <a:t>Segmentation</a:t>
            </a:r>
          </a:p>
        </p:txBody>
      </p:sp>
      <p:pic>
        <p:nvPicPr>
          <p:cNvPr id="12" name="Espace réservé du contenu 11" descr="Une image contenant portable, feux d’artifice, ordinateur&#10;&#10;Description générée automatiquement">
            <a:extLst>
              <a:ext uri="{FF2B5EF4-FFF2-40B4-BE49-F238E27FC236}">
                <a16:creationId xmlns:a16="http://schemas.microsoft.com/office/drawing/2014/main" id="{03A03261-3232-45DF-A7A1-8BE5E6F2B4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60051"/>
          <a:stretch/>
        </p:blipFill>
        <p:spPr>
          <a:xfrm>
            <a:off x="5737344" y="1948269"/>
            <a:ext cx="4956331" cy="3960000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40BF15A1-C6BD-4FEE-87B9-1654F880EF96}"/>
                  </a:ext>
                </a:extLst>
              </p:cNvPr>
              <p:cNvSpPr txBox="1"/>
              <p:nvPr/>
            </p:nvSpPr>
            <p:spPr>
              <a:xfrm>
                <a:off x="188745" y="3598787"/>
                <a:ext cx="5548599" cy="4247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𝑆𝑙𝑢𝑚𝐵𝑢𝑖𝑙𝑑𝑖𝑛𝑔</m:t>
                    </m:r>
                    <m:sSub>
                      <m:sSubPr>
                        <m:ctrlPr>
                          <a:rPr lang="fr-FR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𝑏𝑖𝑛𝑎𝑟𝑦</m:t>
                        </m:r>
                      </m:sub>
                    </m:sSub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CH" sz="2000" i="1">
                        <a:latin typeface="Cambria Math" panose="02040503050406030204" pitchFamily="18" charset="0"/>
                      </a:rPr>
                      <m:t>𝐼𝑚</m:t>
                    </m:r>
                    <m:sSub>
                      <m:sSubPr>
                        <m:ctrlPr>
                          <a:rPr lang="fr-CH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H" sz="200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fr-FR" sz="2000" i="1">
                            <a:latin typeface="Cambria Math" panose="02040503050406030204" pitchFamily="18" charset="0"/>
                          </a:rPr>
                          <m:t>𝑓𝑖𝑙𝑡𝑒𝑟𝑒𝑑</m:t>
                        </m:r>
                      </m:sub>
                    </m:sSub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𝑍𝑜𝑛𝑒</m:t>
                    </m:r>
                  </m:oMath>
                </a14:m>
                <a:r>
                  <a:rPr lang="fr-CH" sz="2000" dirty="0"/>
                  <a:t> </a:t>
                </a:r>
              </a:p>
            </p:txBody>
          </p:sp>
        </mc:Choice>
        <mc:Fallback xmlns="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40BF15A1-C6BD-4FEE-87B9-1654F880EF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745" y="3598787"/>
                <a:ext cx="5548599" cy="424732"/>
              </a:xfrm>
              <a:prstGeom prst="rect">
                <a:avLst/>
              </a:prstGeom>
              <a:blipFill>
                <a:blip r:embed="rId3"/>
                <a:stretch>
                  <a:fillRect l="-549" b="-10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888613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441A24D-3851-4BB2-B3FD-37B04B62D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CAA9-A281-4BED-B172-048C7AE96558}" type="slidenum">
              <a:rPr lang="fr-CH" smtClean="0"/>
              <a:t>41</a:t>
            </a:fld>
            <a:endParaRPr lang="fr-CH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EC83A995-D038-4E9A-9F53-E935D95C3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fr-CH" dirty="0" err="1">
                <a:solidFill>
                  <a:schemeClr val="accent1"/>
                </a:solidFill>
              </a:rPr>
              <a:t>Slum</a:t>
            </a:r>
            <a:r>
              <a:rPr lang="fr-CH" dirty="0">
                <a:solidFill>
                  <a:schemeClr val="accent1"/>
                </a:solidFill>
              </a:rPr>
              <a:t> </a:t>
            </a:r>
            <a:r>
              <a:rPr lang="fr-CH" dirty="0" err="1">
                <a:solidFill>
                  <a:schemeClr val="accent1"/>
                </a:solidFill>
              </a:rPr>
              <a:t>Lakes</a:t>
            </a:r>
            <a:r>
              <a:rPr lang="fr-CH" dirty="0">
                <a:solidFill>
                  <a:schemeClr val="accent1"/>
                </a:solidFill>
              </a:rPr>
              <a:t> Buildings</a:t>
            </a:r>
          </a:p>
        </p:txBody>
      </p:sp>
      <p:pic>
        <p:nvPicPr>
          <p:cNvPr id="12" name="Espace réservé du contenu 11" descr="Une image contenant portable, feux d’artifice&#10;&#10;Description générée automatiquement">
            <a:extLst>
              <a:ext uri="{FF2B5EF4-FFF2-40B4-BE49-F238E27FC236}">
                <a16:creationId xmlns:a16="http://schemas.microsoft.com/office/drawing/2014/main" id="{D810880B-0C5F-4E95-B684-273946BDCB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60051"/>
          <a:stretch/>
        </p:blipFill>
        <p:spPr>
          <a:xfrm>
            <a:off x="5737345" y="1948268"/>
            <a:ext cx="4956331" cy="3960000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8CFE2212-F85F-497F-8C93-61AB78B8D40D}"/>
                  </a:ext>
                </a:extLst>
              </p:cNvPr>
              <p:cNvSpPr txBox="1"/>
              <p:nvPr/>
            </p:nvSpPr>
            <p:spPr>
              <a:xfrm>
                <a:off x="243389" y="3657104"/>
                <a:ext cx="5548599" cy="7328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𝑆𝑙𝑢𝑚𝐵𝑢𝑖𝑙𝑑𝑖𝑛𝑔</m:t>
                      </m:r>
                      <m:sSub>
                        <m:sSubPr>
                          <m:ctrlPr>
                            <a:rPr lang="fr-F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𝑐𝑜𝑙𝑜𝑟𝑒𝑑</m:t>
                          </m:r>
                        </m:sub>
                      </m:sSub>
                      <m:r>
                        <a:rPr lang="fr-FR" sz="2000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fr-FR" sz="20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𝑀𝑎𝑠𝑘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2000" i="1">
                          <a:latin typeface="Cambria Math" panose="02040503050406030204" pitchFamily="18" charset="0"/>
                        </a:rPr>
                        <m:t>𝑆𝑙𝑢𝑚𝐵𝑢𝑖𝑙𝑑𝑖𝑛𝑔</m:t>
                      </m:r>
                      <m:sSub>
                        <m:sSubPr>
                          <m:ctrlPr>
                            <a:rPr lang="fr-F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fr-FR" sz="2000" i="1">
                              <a:latin typeface="Cambria Math" panose="02040503050406030204" pitchFamily="18" charset="0"/>
                            </a:rPr>
                            <m:t>𝑏𝑖𝑛𝑎𝑟𝑦</m:t>
                          </m:r>
                        </m:sub>
                      </m:sSub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𝐼𝑚𝑎𝑔</m:t>
                      </m:r>
                      <m:sSub>
                        <m:sSubPr>
                          <m:ctrlPr>
                            <a:rPr lang="fr-F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𝑂𝑟𝑖𝑔𝑖𝑛𝑎𝑙</m:t>
                          </m:r>
                        </m:sub>
                      </m:sSub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CH" sz="2000" dirty="0"/>
              </a:p>
            </p:txBody>
          </p:sp>
        </mc:Choice>
        <mc:Fallback xmlns="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8CFE2212-F85F-497F-8C93-61AB78B8D4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389" y="3657104"/>
                <a:ext cx="5548599" cy="732829"/>
              </a:xfrm>
              <a:prstGeom prst="rect">
                <a:avLst/>
              </a:prstGeom>
              <a:blipFill>
                <a:blip r:embed="rId3"/>
                <a:stretch>
                  <a:fillRect l="-549" b="-5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6814959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441A24D-3851-4BB2-B3FD-37B04B62D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CAA9-A281-4BED-B172-048C7AE96558}" type="slidenum">
              <a:rPr lang="fr-CH" smtClean="0"/>
              <a:t>42</a:t>
            </a:fld>
            <a:endParaRPr lang="fr-CH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EC83A995-D038-4E9A-9F53-E935D95C3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fr-CH" dirty="0">
                <a:solidFill>
                  <a:schemeClr val="accent1"/>
                </a:solidFill>
              </a:rPr>
              <a:t>Final segmentation</a:t>
            </a:r>
          </a:p>
        </p:txBody>
      </p:sp>
      <p:pic>
        <p:nvPicPr>
          <p:cNvPr id="8" name="Image 7" descr="Une image contenant grand, pluie&#10;&#10;Description générée automatiquement">
            <a:extLst>
              <a:ext uri="{FF2B5EF4-FFF2-40B4-BE49-F238E27FC236}">
                <a16:creationId xmlns:a16="http://schemas.microsoft.com/office/drawing/2014/main" id="{0807244F-A4C2-4469-86ED-9760A4A539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7737" y="1690688"/>
            <a:ext cx="4405725" cy="4405725"/>
          </a:xfrm>
          <a:prstGeom prst="rect">
            <a:avLst/>
          </a:prstGeom>
        </p:spPr>
      </p:pic>
      <p:pic>
        <p:nvPicPr>
          <p:cNvPr id="10" name="Espace réservé du contenu 8" descr="Une image contenant nid d’abeille, assis, table, groupe&#10;&#10;Description générée automatiquement">
            <a:extLst>
              <a:ext uri="{FF2B5EF4-FFF2-40B4-BE49-F238E27FC236}">
                <a16:creationId xmlns:a16="http://schemas.microsoft.com/office/drawing/2014/main" id="{0826AFA5-BD22-4F43-9A43-260C1543DA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238" y="1690688"/>
            <a:ext cx="4405725" cy="4405725"/>
          </a:xfrm>
        </p:spPr>
      </p:pic>
    </p:spTree>
    <p:extLst>
      <p:ext uri="{BB962C8B-B14F-4D97-AF65-F5344CB8AC3E}">
        <p14:creationId xmlns:p14="http://schemas.microsoft.com/office/powerpoint/2010/main" val="296021953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441A24D-3851-4BB2-B3FD-37B04B62D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CAA9-A281-4BED-B172-048C7AE96558}" type="slidenum">
              <a:rPr lang="fr-CH" smtClean="0"/>
              <a:t>43</a:t>
            </a:fld>
            <a:endParaRPr lang="fr-CH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EC83A995-D038-4E9A-9F53-E935D95C3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fr-CH" dirty="0" err="1">
                <a:solidFill>
                  <a:schemeClr val="accent1"/>
                </a:solidFill>
              </a:rPr>
              <a:t>Mountains</a:t>
            </a:r>
            <a:r>
              <a:rPr lang="fr-CH" dirty="0">
                <a:solidFill>
                  <a:schemeClr val="accent1"/>
                </a:solidFill>
              </a:rPr>
              <a:t> segmentation </a:t>
            </a:r>
            <a:r>
              <a:rPr lang="fr-CH" dirty="0" err="1">
                <a:solidFill>
                  <a:schemeClr val="accent1"/>
                </a:solidFill>
              </a:rPr>
              <a:t>using</a:t>
            </a:r>
            <a:r>
              <a:rPr lang="fr-CH" dirty="0">
                <a:solidFill>
                  <a:schemeClr val="accent1"/>
                </a:solidFill>
              </a:rPr>
              <a:t> </a:t>
            </a:r>
            <a:r>
              <a:rPr lang="fr-CH" dirty="0" err="1">
                <a:solidFill>
                  <a:schemeClr val="accent1"/>
                </a:solidFill>
              </a:rPr>
              <a:t>Voxlogica</a:t>
            </a:r>
            <a:endParaRPr lang="fr-CH" dirty="0">
              <a:solidFill>
                <a:schemeClr val="accent1"/>
              </a:solidFill>
            </a:endParaRPr>
          </a:p>
        </p:txBody>
      </p:sp>
      <p:pic>
        <p:nvPicPr>
          <p:cNvPr id="7" name="Image 6" descr="Une image contenant nid d’abeille, assis, table, groupe&#10;&#10;Description générée automatiquement">
            <a:extLst>
              <a:ext uri="{FF2B5EF4-FFF2-40B4-BE49-F238E27FC236}">
                <a16:creationId xmlns:a16="http://schemas.microsoft.com/office/drawing/2014/main" id="{800C2829-B9C4-47D1-A3C8-F15B370A8E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97" t="7767" r="16040" b="50000"/>
          <a:stretch/>
        </p:blipFill>
        <p:spPr>
          <a:xfrm>
            <a:off x="3324000" y="1690688"/>
            <a:ext cx="5544000" cy="4379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95104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441A24D-3851-4BB2-B3FD-37B04B62D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CAA9-A281-4BED-B172-048C7AE96558}" type="slidenum">
              <a:rPr lang="fr-CH" smtClean="0"/>
              <a:t>44</a:t>
            </a:fld>
            <a:endParaRPr lang="fr-CH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EC83A995-D038-4E9A-9F53-E935D95C3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fr-CH" dirty="0" err="1">
                <a:solidFill>
                  <a:schemeClr val="accent1"/>
                </a:solidFill>
              </a:rPr>
              <a:t>Color</a:t>
            </a:r>
            <a:r>
              <a:rPr lang="fr-CH" dirty="0">
                <a:solidFill>
                  <a:schemeClr val="accent1"/>
                </a:solidFill>
              </a:rPr>
              <a:t> </a:t>
            </a:r>
            <a:r>
              <a:rPr lang="fr-CH" dirty="0" err="1">
                <a:solidFill>
                  <a:schemeClr val="accent1"/>
                </a:solidFill>
              </a:rPr>
              <a:t>Threshold</a:t>
            </a:r>
            <a:endParaRPr lang="fr-CH" dirty="0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8839B244-8232-46B6-810F-03ABC13AEB9E}"/>
                  </a:ext>
                </a:extLst>
              </p:cNvPr>
              <p:cNvSpPr txBox="1"/>
              <p:nvPr/>
            </p:nvSpPr>
            <p:spPr>
              <a:xfrm>
                <a:off x="689094" y="3429000"/>
                <a:ext cx="5148263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CH" sz="2000" b="0" i="1" smtClean="0">
                          <a:latin typeface="Cambria Math" panose="02040503050406030204" pitchFamily="18" charset="0"/>
                        </a:rPr>
                        <m:t>𝐼𝑚</m:t>
                      </m:r>
                      <m:sSub>
                        <m:sSubPr>
                          <m:ctrlPr>
                            <a:rPr lang="fr-CH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H" sz="20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fr-CH" sz="2000" b="0" i="1" smtClean="0">
                              <a:latin typeface="Cambria Math" panose="02040503050406030204" pitchFamily="18" charset="0"/>
                            </a:rPr>
                            <m:t>𝑡h𝑟𝑒𝑠h𝑜𝑙𝑑</m:t>
                          </m:r>
                        </m:sub>
                      </m:sSub>
                      <m:r>
                        <a:rPr lang="fr-CH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fr-CH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55</m:t>
                          </m:r>
                          <m:r>
                            <a:rPr lang="fr-CH" sz="2000" b="0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fr-CH" sz="2000" b="0" i="1" smtClean="0">
                              <a:latin typeface="Cambria Math" panose="02040503050406030204" pitchFamily="18" charset="0"/>
                            </a:rPr>
                            <m:t>𝑟𝑒𝑑</m:t>
                          </m:r>
                          <m:r>
                            <a:rPr lang="fr-CH" sz="2000" b="0" i="1" smtClean="0">
                              <a:latin typeface="Cambria Math" panose="02040503050406030204" pitchFamily="18" charset="0"/>
                            </a:rPr>
                            <m:t>&lt;150</m:t>
                          </m:r>
                        </m:e>
                      </m:d>
                      <m:r>
                        <a:rPr lang="fr-CH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CH" sz="2000" b="0" i="1" smtClean="0">
                          <a:latin typeface="Cambria Math" panose="02040503050406030204" pitchFamily="18" charset="0"/>
                        </a:rPr>
                        <m:t>𝑎𝑛𝑑</m:t>
                      </m:r>
                    </m:oMath>
                  </m:oMathPara>
                </a14:m>
                <a:endParaRPr lang="fr-CH" sz="2000" b="0" i="1" dirty="0">
                  <a:latin typeface="Cambria Math" panose="02040503050406030204" pitchFamily="18" charset="0"/>
                </a:endParaRPr>
              </a:p>
              <a:p>
                <a:pPr lvl="3" algn="just"/>
                <a:r>
                  <a:rPr lang="fr-CH" sz="2000" b="0" dirty="0"/>
                  <a:t> 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fr-CH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CH" sz="2000" b="0" i="1" smtClean="0">
                            <a:latin typeface="Cambria Math" panose="02040503050406030204" pitchFamily="18" charset="0"/>
                          </a:rPr>
                          <m:t>55&lt;</m:t>
                        </m:r>
                        <m:r>
                          <a:rPr lang="fr-CH" sz="2000" b="0" i="1" smtClean="0">
                            <a:latin typeface="Cambria Math" panose="02040503050406030204" pitchFamily="18" charset="0"/>
                          </a:rPr>
                          <m:t>𝑔𝑟𝑒𝑒𝑛</m:t>
                        </m:r>
                        <m:r>
                          <a:rPr lang="fr-CH" sz="2000" b="0" i="1" smtClean="0">
                            <a:latin typeface="Cambria Math" panose="02040503050406030204" pitchFamily="18" charset="0"/>
                          </a:rPr>
                          <m:t>&lt;100</m:t>
                        </m:r>
                      </m:e>
                    </m:d>
                    <m:r>
                      <a:rPr lang="fr-CH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CH" sz="2000" b="0" i="1" smtClean="0"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fr-CH" sz="20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fr-CH" sz="2000" b="0" i="1" dirty="0">
                  <a:latin typeface="Cambria Math" panose="02040503050406030204" pitchFamily="18" charset="0"/>
                </a:endParaRPr>
              </a:p>
              <a:p>
                <a:pPr lvl="3"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CH" sz="2000" b="0" i="1" smtClean="0">
                          <a:latin typeface="Cambria Math" panose="02040503050406030204" pitchFamily="18" charset="0"/>
                        </a:rPr>
                        <m:t>   (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25</m:t>
                      </m:r>
                      <m:r>
                        <a:rPr lang="fr-CH" sz="2000" b="0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fr-CH" sz="2000" b="0" i="1" smtClean="0">
                          <a:latin typeface="Cambria Math" panose="02040503050406030204" pitchFamily="18" charset="0"/>
                        </a:rPr>
                        <m:t>𝑏𝑙𝑢𝑒</m:t>
                      </m:r>
                      <m:r>
                        <a:rPr lang="fr-CH" sz="2000" b="0" i="1" smtClean="0">
                          <a:latin typeface="Cambria Math" panose="02040503050406030204" pitchFamily="18" charset="0"/>
                        </a:rPr>
                        <m:t>&lt;45)</m:t>
                      </m:r>
                    </m:oMath>
                  </m:oMathPara>
                </a14:m>
                <a:endParaRPr lang="fr-CH" sz="2000" dirty="0"/>
              </a:p>
            </p:txBody>
          </p:sp>
        </mc:Choice>
        <mc:Fallback xmlns="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8839B244-8232-46B6-810F-03ABC13AEB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094" y="3429000"/>
                <a:ext cx="5148263" cy="1015663"/>
              </a:xfrm>
              <a:prstGeom prst="rect">
                <a:avLst/>
              </a:prstGeom>
              <a:blipFill>
                <a:blip r:embed="rId2"/>
                <a:stretch>
                  <a:fillRect b="-542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Image 2">
            <a:extLst>
              <a:ext uri="{FF2B5EF4-FFF2-40B4-BE49-F238E27FC236}">
                <a16:creationId xmlns:a16="http://schemas.microsoft.com/office/drawing/2014/main" id="{97985F3A-0082-41E4-BE42-446E43FDB6F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75" t="9190" r="13333" b="50000"/>
          <a:stretch/>
        </p:blipFill>
        <p:spPr>
          <a:xfrm>
            <a:off x="5837357" y="2118831"/>
            <a:ext cx="4961899" cy="363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07709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441A24D-3851-4BB2-B3FD-37B04B62D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CAA9-A281-4BED-B172-048C7AE96558}" type="slidenum">
              <a:rPr lang="fr-CH" smtClean="0"/>
              <a:t>45</a:t>
            </a:fld>
            <a:endParaRPr lang="fr-CH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EC83A995-D038-4E9A-9F53-E935D95C3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2262"/>
            <a:ext cx="10515600" cy="1325563"/>
          </a:xfrm>
        </p:spPr>
        <p:txBody>
          <a:bodyPr/>
          <a:lstStyle/>
          <a:p>
            <a:pPr algn="ctr"/>
            <a:r>
              <a:rPr lang="fr-CH" dirty="0" err="1">
                <a:solidFill>
                  <a:schemeClr val="accent1"/>
                </a:solidFill>
              </a:rPr>
              <a:t>Smooth</a:t>
            </a:r>
            <a:r>
              <a:rPr lang="fr-CH" dirty="0">
                <a:solidFill>
                  <a:schemeClr val="accent1"/>
                </a:solidFill>
              </a:rPr>
              <a:t> </a:t>
            </a:r>
            <a:r>
              <a:rPr lang="fr-CH" dirty="0" err="1">
                <a:solidFill>
                  <a:schemeClr val="accent1"/>
                </a:solidFill>
              </a:rPr>
              <a:t>Filter</a:t>
            </a:r>
            <a:endParaRPr lang="fr-CH" dirty="0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9835DD7F-ED22-4F6F-9060-774E75879942}"/>
                  </a:ext>
                </a:extLst>
              </p:cNvPr>
              <p:cNvSpPr txBox="1"/>
              <p:nvPr/>
            </p:nvSpPr>
            <p:spPr>
              <a:xfrm>
                <a:off x="236438" y="3723046"/>
                <a:ext cx="5503159" cy="4247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CH" sz="2000" b="0" i="1" smtClean="0">
                          <a:latin typeface="Cambria Math" panose="02040503050406030204" pitchFamily="18" charset="0"/>
                        </a:rPr>
                        <m:t>𝐼𝑚</m:t>
                      </m:r>
                      <m:sSub>
                        <m:sSubPr>
                          <m:ctrlPr>
                            <a:rPr lang="fr-CH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H" sz="20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𝑓𝑖𝑙𝑡𝑒𝑟𝑒𝑑</m:t>
                          </m:r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CH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𝑛𝑜𝑡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𝑓𝑙</m:t>
                      </m:r>
                      <m:sSub>
                        <m:sSubPr>
                          <m:ctrlPr>
                            <a:rPr lang="fr-F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d>
                        <m:dPr>
                          <m:ctrlPr>
                            <a:rPr lang="fr-F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𝑛𝑜𝑡</m:t>
                          </m:r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CH" sz="2000" i="1">
                              <a:latin typeface="Cambria Math" panose="02040503050406030204" pitchFamily="18" charset="0"/>
                            </a:rPr>
                            <m:t>𝐼𝑚</m:t>
                          </m:r>
                          <m:sSub>
                            <m:sSubPr>
                              <m:ctrlPr>
                                <a:rPr lang="fr-CH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CH" sz="200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fr-CH" sz="2000" i="1">
                                  <a:latin typeface="Cambria Math" panose="02040503050406030204" pitchFamily="18" charset="0"/>
                                </a:rPr>
                                <m:t>𝑡h𝑟𝑒𝑠h𝑜𝑙𝑑</m:t>
                              </m:r>
                            </m:sub>
                          </m:sSub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))</m:t>
                          </m:r>
                        </m:e>
                      </m:d>
                    </m:oMath>
                  </m:oMathPara>
                </a14:m>
                <a:endParaRPr lang="fr-FR" sz="2000" b="0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9835DD7F-ED22-4F6F-9060-774E758799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438" y="3723046"/>
                <a:ext cx="5503159" cy="424732"/>
              </a:xfrm>
              <a:prstGeom prst="rect">
                <a:avLst/>
              </a:prstGeom>
              <a:blipFill>
                <a:blip r:embed="rId2"/>
                <a:stretch>
                  <a:fillRect b="-1014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Image 8" descr="Une image contenant alimentation&#10;&#10;Description générée automatiquement">
            <a:extLst>
              <a:ext uri="{FF2B5EF4-FFF2-40B4-BE49-F238E27FC236}">
                <a16:creationId xmlns:a16="http://schemas.microsoft.com/office/drawing/2014/main" id="{C069808F-BCDD-4502-AFAF-873A854DD6B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75" t="9191" r="13334" b="50000"/>
          <a:stretch/>
        </p:blipFill>
        <p:spPr>
          <a:xfrm>
            <a:off x="5839828" y="2117412"/>
            <a:ext cx="4961904" cy="363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51624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441A24D-3851-4BB2-B3FD-37B04B62D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CAA9-A281-4BED-B172-048C7AE96558}" type="slidenum">
              <a:rPr lang="fr-CH" smtClean="0"/>
              <a:t>46</a:t>
            </a:fld>
            <a:endParaRPr lang="fr-CH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EC83A995-D038-4E9A-9F53-E935D95C3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2262"/>
            <a:ext cx="10515600" cy="1325563"/>
          </a:xfrm>
        </p:spPr>
        <p:txBody>
          <a:bodyPr/>
          <a:lstStyle/>
          <a:p>
            <a:pPr algn="ctr"/>
            <a:r>
              <a:rPr lang="fr-CH" dirty="0" err="1">
                <a:solidFill>
                  <a:schemeClr val="accent1"/>
                </a:solidFill>
              </a:rPr>
              <a:t>Smooth</a:t>
            </a:r>
            <a:r>
              <a:rPr lang="fr-CH" dirty="0">
                <a:solidFill>
                  <a:schemeClr val="accent1"/>
                </a:solidFill>
              </a:rPr>
              <a:t> </a:t>
            </a:r>
            <a:r>
              <a:rPr lang="fr-CH" dirty="0" err="1">
                <a:solidFill>
                  <a:schemeClr val="accent1"/>
                </a:solidFill>
              </a:rPr>
              <a:t>Filter</a:t>
            </a:r>
            <a:endParaRPr lang="fr-CH" dirty="0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9835DD7F-ED22-4F6F-9060-774E75879942}"/>
                  </a:ext>
                </a:extLst>
              </p:cNvPr>
              <p:cNvSpPr txBox="1"/>
              <p:nvPr/>
            </p:nvSpPr>
            <p:spPr>
              <a:xfrm>
                <a:off x="838200" y="3419475"/>
                <a:ext cx="6690274" cy="7792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CH" sz="2000" b="0" i="1" smtClean="0">
                          <a:latin typeface="Cambria Math" panose="02040503050406030204" pitchFamily="18" charset="0"/>
                        </a:rPr>
                        <m:t>𝐼𝑚</m:t>
                      </m:r>
                      <m:sSub>
                        <m:sSubPr>
                          <m:ctrlPr>
                            <a:rPr lang="fr-CH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H" sz="20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𝑓𝑖𝑙𝑡𝑒𝑟𝑒𝑑</m:t>
                          </m:r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fr-CH" sz="20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fr-FR" sz="2000" b="0" i="1" dirty="0">
                  <a:latin typeface="Cambria Math" panose="02040503050406030204" pitchFamily="18" charset="0"/>
                </a:endParaRPr>
              </a:p>
              <a:p>
                <a:r>
                  <a:rPr lang="fr-FR" sz="2000" b="0" dirty="0"/>
                  <a:t>  </a:t>
                </a:r>
                <a14:m>
                  <m:oMath xmlns:m="http://schemas.openxmlformats.org/officeDocument/2006/math"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𝑛𝑜𝑡</m:t>
                    </m:r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𝑡𝑜𝑢𝑐h</m:t>
                    </m:r>
                    <m:d>
                      <m:dPr>
                        <m:ctrlPr>
                          <a:rPr lang="fr-FR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𝑛𝑜𝑡</m:t>
                        </m:r>
                        <m:d>
                          <m:dPr>
                            <m:ctrlPr>
                              <a:rPr lang="fr-FR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2000" b="0" i="1" smtClean="0">
                                <a:latin typeface="Cambria Math" panose="02040503050406030204" pitchFamily="18" charset="0"/>
                              </a:rPr>
                              <m:t>𝐼𝑚</m:t>
                            </m:r>
                            <m:sSub>
                              <m:sSubPr>
                                <m:ctrlPr>
                                  <a:rPr lang="fr-FR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2000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fr-FR" sz="2000" b="0" i="1" smtClean="0">
                                    <a:latin typeface="Cambria Math" panose="02040503050406030204" pitchFamily="18" charset="0"/>
                                  </a:rPr>
                                  <m:t>𝑓𝑖𝑙𝑡𝑒𝑟𝑒𝑑</m:t>
                                </m:r>
                                <m:r>
                                  <a:rPr lang="fr-FR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𝑏𝑜𝑟𝑑𝑒𝑟</m:t>
                        </m:r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endParaRPr lang="fr-CH" sz="2000" dirty="0"/>
              </a:p>
            </p:txBody>
          </p:sp>
        </mc:Choice>
        <mc:Fallback xmlns="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9835DD7F-ED22-4F6F-9060-774E758799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419475"/>
                <a:ext cx="6690274" cy="779252"/>
              </a:xfrm>
              <a:prstGeom prst="rect">
                <a:avLst/>
              </a:prstGeom>
              <a:blipFill>
                <a:blip r:embed="rId2"/>
                <a:stretch>
                  <a:fillRect b="-390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Image 9" descr="Une image contenant alimentation&#10;&#10;Description générée automatiquement">
            <a:extLst>
              <a:ext uri="{FF2B5EF4-FFF2-40B4-BE49-F238E27FC236}">
                <a16:creationId xmlns:a16="http://schemas.microsoft.com/office/drawing/2014/main" id="{D0FBFA15-CA61-4337-8067-34306612CE0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75" t="9191" r="13334" b="50000"/>
          <a:stretch/>
        </p:blipFill>
        <p:spPr>
          <a:xfrm>
            <a:off x="5836868" y="2117974"/>
            <a:ext cx="4961903" cy="363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20447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441A24D-3851-4BB2-B3FD-37B04B62D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CAA9-A281-4BED-B172-048C7AE96558}" type="slidenum">
              <a:rPr lang="fr-CH" smtClean="0"/>
              <a:t>47</a:t>
            </a:fld>
            <a:endParaRPr lang="fr-CH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EC83A995-D038-4E9A-9F53-E935D95C3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2262"/>
            <a:ext cx="10515600" cy="1325563"/>
          </a:xfrm>
        </p:spPr>
        <p:txBody>
          <a:bodyPr/>
          <a:lstStyle/>
          <a:p>
            <a:pPr algn="ctr"/>
            <a:r>
              <a:rPr lang="fr-CH" dirty="0" err="1">
                <a:solidFill>
                  <a:schemeClr val="accent1"/>
                </a:solidFill>
              </a:rPr>
              <a:t>Smooth</a:t>
            </a:r>
            <a:r>
              <a:rPr lang="fr-CH" dirty="0">
                <a:solidFill>
                  <a:schemeClr val="accent1"/>
                </a:solidFill>
              </a:rPr>
              <a:t> </a:t>
            </a:r>
            <a:r>
              <a:rPr lang="fr-CH" dirty="0" err="1">
                <a:solidFill>
                  <a:schemeClr val="accent1"/>
                </a:solidFill>
              </a:rPr>
              <a:t>Filter</a:t>
            </a:r>
            <a:endParaRPr lang="fr-CH" dirty="0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9835DD7F-ED22-4F6F-9060-774E75879942}"/>
                  </a:ext>
                </a:extLst>
              </p:cNvPr>
              <p:cNvSpPr txBox="1"/>
              <p:nvPr/>
            </p:nvSpPr>
            <p:spPr>
              <a:xfrm>
                <a:off x="408357" y="3555233"/>
                <a:ext cx="5148263" cy="4468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CH" sz="2000" b="0" i="1" smtClean="0">
                          <a:latin typeface="Cambria Math" panose="02040503050406030204" pitchFamily="18" charset="0"/>
                        </a:rPr>
                        <m:t>𝐼𝑚</m:t>
                      </m:r>
                      <m:sSub>
                        <m:sSubPr>
                          <m:ctrlPr>
                            <a:rPr lang="fr-CH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H" sz="20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𝑓𝑖𝑙𝑡𝑒𝑟𝑒𝑑</m:t>
                          </m:r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fr-CH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𝑓𝑙</m:t>
                      </m:r>
                      <m:sSub>
                        <m:sSubPr>
                          <m:ctrlPr>
                            <a:rPr lang="fr-F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d>
                        <m:dPr>
                          <m:ctrlPr>
                            <a:rPr lang="fr-F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i="1">
                              <a:latin typeface="Cambria Math" panose="02040503050406030204" pitchFamily="18" charset="0"/>
                            </a:rPr>
                            <m:t>𝑓𝑙</m:t>
                          </m:r>
                          <m:sSub>
                            <m:sSubPr>
                              <m:ctrlPr>
                                <a:rPr lang="fr-FR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fr-FR" sz="20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CH" sz="2000" i="1">
                              <a:latin typeface="Cambria Math" panose="02040503050406030204" pitchFamily="18" charset="0"/>
                            </a:rPr>
                            <m:t>𝐼𝑚</m:t>
                          </m:r>
                          <m:sSub>
                            <m:sSubPr>
                              <m:ctrlPr>
                                <a:rPr lang="fr-CH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CH" sz="200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fr-FR" sz="2000" b="0" i="1" smtClean="0">
                                  <a:latin typeface="Cambria Math" panose="02040503050406030204" pitchFamily="18" charset="0"/>
                                </a:rPr>
                                <m:t>𝑓𝑖𝑙𝑡𝑒𝑟𝑒𝑑</m:t>
                              </m:r>
                              <m:r>
                                <a:rPr lang="fr-FR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fr-FR" sz="2000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9835DD7F-ED22-4F6F-9060-774E758799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357" y="3555233"/>
                <a:ext cx="5148263" cy="446854"/>
              </a:xfrm>
              <a:prstGeom prst="rect">
                <a:avLst/>
              </a:prstGeom>
              <a:blipFill>
                <a:blip r:embed="rId2"/>
                <a:stretch>
                  <a:fillRect b="-810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Image 10">
            <a:extLst>
              <a:ext uri="{FF2B5EF4-FFF2-40B4-BE49-F238E27FC236}">
                <a16:creationId xmlns:a16="http://schemas.microsoft.com/office/drawing/2014/main" id="{D4B9F3AD-A610-42E9-8C50-626CC373074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75" t="9191" r="13334" b="50000"/>
          <a:stretch/>
        </p:blipFill>
        <p:spPr>
          <a:xfrm>
            <a:off x="5840365" y="2112092"/>
            <a:ext cx="4961902" cy="363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06434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441A24D-3851-4BB2-B3FD-37B04B62D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CAA9-A281-4BED-B172-048C7AE96558}" type="slidenum">
              <a:rPr lang="fr-CH" smtClean="0"/>
              <a:t>48</a:t>
            </a:fld>
            <a:endParaRPr lang="fr-CH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EC83A995-D038-4E9A-9F53-E935D95C3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fr-CH" dirty="0">
                <a:solidFill>
                  <a:schemeClr val="accent1"/>
                </a:solidFill>
              </a:rPr>
              <a:t>Zone </a:t>
            </a:r>
            <a:r>
              <a:rPr lang="fr-CH" dirty="0" err="1">
                <a:solidFill>
                  <a:schemeClr val="accent1"/>
                </a:solidFill>
              </a:rPr>
              <a:t>definition</a:t>
            </a:r>
            <a:endParaRPr lang="fr-CH" dirty="0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9BD29275-C4EA-439E-B1A7-579F2D70BA36}"/>
                  </a:ext>
                </a:extLst>
              </p:cNvPr>
              <p:cNvSpPr txBox="1"/>
              <p:nvPr/>
            </p:nvSpPr>
            <p:spPr>
              <a:xfrm>
                <a:off x="1354841" y="3623409"/>
                <a:ext cx="5148263" cy="4036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𝑍𝑜𝑛𝑒</m:t>
                      </m:r>
                      <m:r>
                        <a:rPr lang="fr-CH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≤250</m:t>
                          </m:r>
                        </m:sup>
                      </m:sSup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𝐴𝑟𝑡𝑖𝑙𝑙𝑒𝑟</m:t>
                      </m:r>
                      <m:sSub>
                        <m:sSubPr>
                          <m:ctrlPr>
                            <a:rPr lang="fr-F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𝑐𝑒𝑛𝑡𝑒𝑟𝑠</m:t>
                          </m:r>
                        </m:sub>
                      </m:sSub>
                    </m:oMath>
                  </m:oMathPara>
                </a14:m>
                <a:endParaRPr lang="fr-FR" sz="2000" b="0" dirty="0"/>
              </a:p>
            </p:txBody>
          </p:sp>
        </mc:Choice>
        <mc:Fallback xmlns="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9BD29275-C4EA-439E-B1A7-579F2D70BA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4841" y="3623409"/>
                <a:ext cx="5148263" cy="403637"/>
              </a:xfrm>
              <a:prstGeom prst="rect">
                <a:avLst/>
              </a:prstGeom>
              <a:blipFill>
                <a:blip r:embed="rId2"/>
                <a:stretch>
                  <a:fillRect b="-746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Image 7" descr="Une image contenant fleur&#10;&#10;Description générée automatiquement">
            <a:extLst>
              <a:ext uri="{FF2B5EF4-FFF2-40B4-BE49-F238E27FC236}">
                <a16:creationId xmlns:a16="http://schemas.microsoft.com/office/drawing/2014/main" id="{CD238C67-4A4E-4EA0-8A92-71ACBBA7CDA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75" t="9191" r="13334" b="50000"/>
          <a:stretch/>
        </p:blipFill>
        <p:spPr>
          <a:xfrm>
            <a:off x="5837159" y="2112002"/>
            <a:ext cx="4961900" cy="363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02595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441A24D-3851-4BB2-B3FD-37B04B62D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CAA9-A281-4BED-B172-048C7AE96558}" type="slidenum">
              <a:rPr lang="fr-CH" smtClean="0"/>
              <a:t>49</a:t>
            </a:fld>
            <a:endParaRPr lang="fr-CH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EC83A995-D038-4E9A-9F53-E935D95C3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fr-CH" dirty="0">
                <a:solidFill>
                  <a:schemeClr val="accent1"/>
                </a:solidFill>
              </a:rPr>
              <a:t>Segmentation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40BF15A1-C6BD-4FEE-87B9-1654F880EF96}"/>
                  </a:ext>
                </a:extLst>
              </p:cNvPr>
              <p:cNvSpPr txBox="1"/>
              <p:nvPr/>
            </p:nvSpPr>
            <p:spPr>
              <a:xfrm>
                <a:off x="838200" y="3093039"/>
                <a:ext cx="4450080" cy="7320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𝐴𝑟𝑡𝑖𝑙𝑙𝑒𝑟𝑦𝑀𝑜𝑢𝑛𝑡𝑎𝑖𝑛</m:t>
                      </m:r>
                      <m:sSub>
                        <m:sSubPr>
                          <m:ctrlPr>
                            <a:rPr lang="fr-F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𝑏𝑖𝑛𝑎𝑟𝑦</m:t>
                          </m:r>
                        </m:sub>
                      </m:sSub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fr-FR" sz="2000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   </m:t>
                    </m:r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𝑛𝑜𝑡</m:t>
                    </m:r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𝑡𝑜𝑢𝑐h</m:t>
                    </m:r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𝑛𝑜𝑡</m:t>
                    </m:r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𝑍𝑜𝑛𝑒</m:t>
                    </m:r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)))</m:t>
                    </m:r>
                  </m:oMath>
                </a14:m>
                <a:r>
                  <a:rPr lang="fr-CH" sz="2000" dirty="0"/>
                  <a:t> </a:t>
                </a:r>
              </a:p>
            </p:txBody>
          </p:sp>
        </mc:Choice>
        <mc:Fallback xmlns="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40BF15A1-C6BD-4FEE-87B9-1654F880EF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093039"/>
                <a:ext cx="4450080" cy="732060"/>
              </a:xfrm>
              <a:prstGeom prst="rect">
                <a:avLst/>
              </a:prstGeom>
              <a:blipFill>
                <a:blip r:embed="rId2"/>
                <a:stretch>
                  <a:fillRect l="-685" b="-8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Image 6" descr="Une image contenant fleur&#10;&#10;Description générée automatiquement">
            <a:extLst>
              <a:ext uri="{FF2B5EF4-FFF2-40B4-BE49-F238E27FC236}">
                <a16:creationId xmlns:a16="http://schemas.microsoft.com/office/drawing/2014/main" id="{52062AF4-FC2B-412B-8E8D-45AA409A382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75" t="9191" r="13334" b="50000"/>
          <a:stretch/>
        </p:blipFill>
        <p:spPr>
          <a:xfrm>
            <a:off x="5839451" y="2111874"/>
            <a:ext cx="4961899" cy="3636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FBD93140-FCC9-4F68-A30C-80A85D4EF7EB}"/>
                  </a:ext>
                </a:extLst>
              </p:cNvPr>
              <p:cNvSpPr txBox="1"/>
              <p:nvPr/>
            </p:nvSpPr>
            <p:spPr>
              <a:xfrm>
                <a:off x="838200" y="4402698"/>
                <a:ext cx="455015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400" dirty="0"/>
                  <a:t>W</a:t>
                </a:r>
                <a:r>
                  <a:rPr lang="fr-FR" sz="2400" b="0" dirty="0"/>
                  <a:t>here</a:t>
                </a:r>
                <a14:m>
                  <m:oMath xmlns:m="http://schemas.openxmlformats.org/officeDocument/2006/math"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 :</m:t>
                    </m:r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CH" sz="2000" i="1">
                        <a:latin typeface="Cambria Math" panose="02040503050406030204" pitchFamily="18" charset="0"/>
                      </a:rPr>
                      <m:t>𝐼𝑚</m:t>
                    </m:r>
                    <m:sSub>
                      <m:sSubPr>
                        <m:ctrlPr>
                          <a:rPr lang="fr-CH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H" sz="200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fr-FR" sz="2000" i="1">
                            <a:latin typeface="Cambria Math" panose="02040503050406030204" pitchFamily="18" charset="0"/>
                          </a:rPr>
                          <m:t>𝑓𝑖𝑙𝑡𝑒𝑟𝑒𝑑</m:t>
                        </m:r>
                        <m:r>
                          <a:rPr lang="fr-FR" sz="2000" i="1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fr-FR" sz="20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sz="2000" i="1"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fr-FR" sz="20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sz="2000" i="1">
                        <a:latin typeface="Cambria Math" panose="02040503050406030204" pitchFamily="18" charset="0"/>
                      </a:rPr>
                      <m:t>𝑍𝑜𝑛𝑒</m:t>
                    </m:r>
                  </m:oMath>
                </a14:m>
                <a:endParaRPr lang="fr-FR" sz="2000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FBD93140-FCC9-4F68-A30C-80A85D4EF7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402698"/>
                <a:ext cx="4550152" cy="461665"/>
              </a:xfrm>
              <a:prstGeom prst="rect">
                <a:avLst/>
              </a:prstGeom>
              <a:blipFill>
                <a:blip r:embed="rId4"/>
                <a:stretch>
                  <a:fillRect l="-2145" t="-11842" b="-2763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576935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FE53DCF-4303-43C4-B133-14E8EFD4E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4549"/>
            <a:ext cx="10515600" cy="1325563"/>
          </a:xfrm>
        </p:spPr>
        <p:txBody>
          <a:bodyPr/>
          <a:lstStyle/>
          <a:p>
            <a:pPr algn="ctr"/>
            <a:r>
              <a:rPr lang="it-IT" dirty="0" err="1">
                <a:solidFill>
                  <a:schemeClr val="accent1"/>
                </a:solidFill>
              </a:rPr>
              <a:t>Enrichment</a:t>
            </a:r>
            <a:endParaRPr lang="en-GB" dirty="0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BDFE2DF4-C412-444F-99FC-AC4098FBF43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484534" y="1438884"/>
                <a:ext cx="4617440" cy="4351338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it-IT" sz="2400" b="0" dirty="0"/>
                  <a:t>Distance </a:t>
                </a:r>
                <a:r>
                  <a:rPr lang="it-IT" sz="2400" dirty="0"/>
                  <a:t>:</a:t>
                </a:r>
              </a:p>
              <a:p>
                <a:pPr>
                  <a:buClr>
                    <a:schemeClr val="accent1"/>
                  </a:buClr>
                  <a:buSzPct val="130000"/>
                </a:pPr>
                <a:r>
                  <a:rPr lang="it-IT" sz="2400" dirty="0"/>
                  <a:t> </a:t>
                </a:r>
                <a14:m>
                  <m:oMath xmlns:m="http://schemas.openxmlformats.org/officeDocument/2006/math"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 :</m:t>
                    </m:r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 ×</m:t>
                    </m:r>
                    <m:r>
                      <a:rPr lang="it-IT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r>
                      <a:rPr lang="it-IT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→</m:t>
                    </m:r>
                    <m:sSub>
                      <m:sSubPr>
                        <m:ctrlPr>
                          <a:rPr lang="it-IT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b>
                        <m:r>
                          <a:rPr lang="it-IT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≥0</m:t>
                        </m:r>
                      </m:sub>
                    </m:sSub>
                    <m:r>
                      <a:rPr lang="it-IT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∪{∞}</m:t>
                    </m:r>
                  </m:oMath>
                </a14:m>
                <a:r>
                  <a:rPr lang="en-GB" sz="2400" dirty="0"/>
                  <a:t> </a:t>
                </a:r>
              </a:p>
              <a:p>
                <a:pPr>
                  <a:lnSpc>
                    <a:spcPct val="100000"/>
                  </a:lnSpc>
                  <a:buClr>
                    <a:schemeClr val="accent1"/>
                  </a:buClr>
                  <a:buSzPct val="130000"/>
                </a:pPr>
                <a:r>
                  <a:rPr lang="it-IT" sz="2400" b="0" dirty="0"/>
                  <a:t> </a:t>
                </a:r>
                <a14:m>
                  <m:oMath xmlns:m="http://schemas.openxmlformats.org/officeDocument/2006/math"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it-IT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GB" sz="2400" dirty="0"/>
              </a:p>
              <a:p>
                <a:pPr>
                  <a:lnSpc>
                    <a:spcPct val="100000"/>
                  </a:lnSpc>
                  <a:buClr>
                    <a:schemeClr val="accent1"/>
                  </a:buClr>
                  <a:buSzPct val="130000"/>
                </a:pPr>
                <a:endParaRPr lang="en-GB" sz="2400" dirty="0"/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GB" sz="2400" dirty="0"/>
                  <a:t>Attribute valuation </a:t>
                </a:r>
                <a14:m>
                  <m:oMath xmlns:m="http://schemas.openxmlformats.org/officeDocument/2006/math"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𝒜</m:t>
                    </m:r>
                  </m:oMath>
                </a14:m>
                <a:r>
                  <a:rPr lang="en-GB" sz="2400" dirty="0"/>
                  <a:t> :</a:t>
                </a:r>
              </a:p>
              <a:p>
                <a:pPr>
                  <a:lnSpc>
                    <a:spcPct val="100000"/>
                  </a:lnSpc>
                  <a:buClr>
                    <a:schemeClr val="accent1"/>
                  </a:buClr>
                  <a:buSzPct val="130000"/>
                </a:pPr>
                <a:r>
                  <a:rPr lang="en-GB" sz="2400" i="1" dirty="0"/>
                  <a:t> A, V</a:t>
                </a:r>
                <a:r>
                  <a:rPr lang="en-GB" sz="2400" dirty="0"/>
                  <a:t> attribute name and value</a:t>
                </a:r>
              </a:p>
              <a:p>
                <a:pPr>
                  <a:lnSpc>
                    <a:spcPct val="100000"/>
                  </a:lnSpc>
                  <a:buClr>
                    <a:schemeClr val="accent1"/>
                  </a:buClr>
                  <a:buSzPct val="130000"/>
                </a:pPr>
                <a14:m>
                  <m:oMath xmlns:m="http://schemas.openxmlformats.org/officeDocument/2006/math"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𝒜</m:t>
                    </m:r>
                    <m:d>
                      <m:dPr>
                        <m:ctrlPr>
                          <a:rPr lang="it-IT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it-IT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it-IT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a:rPr lang="it-IT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it-IT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it-IT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it-IT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it-IT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it-IT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it-IT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it-IT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GB" sz="2400" dirty="0"/>
                  <a:t> </a:t>
                </a:r>
              </a:p>
              <a:p>
                <a:pPr>
                  <a:lnSpc>
                    <a:spcPct val="100000"/>
                  </a:lnSpc>
                  <a:buClr>
                    <a:schemeClr val="accent1"/>
                  </a:buClr>
                  <a:buSzPct val="130000"/>
                </a:pPr>
                <a:endParaRPr lang="en-GB" sz="2400" dirty="0"/>
              </a:p>
              <a:p>
                <a:pPr marL="0" indent="0">
                  <a:lnSpc>
                    <a:spcPct val="100000"/>
                  </a:lnSpc>
                  <a:buClr>
                    <a:schemeClr val="accent1"/>
                  </a:buClr>
                  <a:buSzPct val="130000"/>
                  <a:buNone/>
                </a:pPr>
                <a:r>
                  <a:rPr lang="en-GB" sz="2400" dirty="0"/>
                  <a:t>Valuation assignment </a:t>
                </a:r>
                <a14:m>
                  <m:oMath xmlns:m="http://schemas.openxmlformats.org/officeDocument/2006/math"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𝒱</m:t>
                    </m:r>
                    <m:r>
                      <a:rPr lang="it-IT" sz="2400" b="0" i="0" smtClean="0">
                        <a:latin typeface="Cambria Math" panose="02040503050406030204" pitchFamily="18" charset="0"/>
                      </a:rPr>
                      <m:t> :</m:t>
                    </m:r>
                  </m:oMath>
                </a14:m>
                <a:endParaRPr lang="en-GB" sz="2400" dirty="0"/>
              </a:p>
              <a:p>
                <a:pPr>
                  <a:lnSpc>
                    <a:spcPct val="100000"/>
                  </a:lnSpc>
                  <a:buClr>
                    <a:schemeClr val="accent1"/>
                  </a:buClr>
                  <a:buSzPct val="130000"/>
                </a:pPr>
                <a14:m>
                  <m:oMath xmlns:m="http://schemas.openxmlformats.org/officeDocument/2006/math">
                    <m:r>
                      <a:rPr lang="it-IT" sz="2400" i="1">
                        <a:latin typeface="Cambria Math" panose="02040503050406030204" pitchFamily="18" charset="0"/>
                      </a:rPr>
                      <m:t>𝒱</m:t>
                    </m:r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 :</m:t>
                    </m:r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 → </m:t>
                    </m:r>
                    <m:sSup>
                      <m:sSupPr>
                        <m:ctrlPr>
                          <a:rPr lang="it-IT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sup>
                    </m:sSup>
                  </m:oMath>
                </a14:m>
                <a:endParaRPr lang="en-GB" sz="2400" dirty="0"/>
              </a:p>
            </p:txBody>
          </p:sp>
        </mc:Choice>
        <mc:Fallback xmlns="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BDFE2DF4-C412-444F-99FC-AC4098FBF43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484534" y="1438884"/>
                <a:ext cx="4617440" cy="4351338"/>
              </a:xfrm>
              <a:blipFill>
                <a:blip r:embed="rId2"/>
                <a:stretch>
                  <a:fillRect l="-2906" t="-1961" b="-1512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597AFFCF-252A-4720-8C3F-C9B7F98C4837}"/>
                  </a:ext>
                </a:extLst>
              </p:cNvPr>
              <p:cNvSpPr txBox="1"/>
              <p:nvPr/>
            </p:nvSpPr>
            <p:spPr>
              <a:xfrm>
                <a:off x="6362700" y="5024833"/>
                <a:ext cx="438399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𝒜</m:t>
                      </m:r>
                      <m:d>
                        <m:dPr>
                          <m:ctrlPr>
                            <a:rPr lang="it-IT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it-IT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it-IT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𝑐𝑜𝑙𝑜𝑟</m:t>
                          </m:r>
                        </m:e>
                      </m:d>
                      <m:r>
                        <a:rPr lang="it-IT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𝑟𝑒𝑑</m:t>
                      </m:r>
                    </m:oMath>
                  </m:oMathPara>
                </a14:m>
                <a:endParaRPr lang="en-GB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597AFFCF-252A-4720-8C3F-C9B7F98C48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2700" y="5024833"/>
                <a:ext cx="4383992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magine 4" descr="Immagine che contiene sedendo, tavolo, fotografia, rosso&#10;&#10;Descrizione generata automaticamente">
            <a:extLst>
              <a:ext uri="{FF2B5EF4-FFF2-40B4-BE49-F238E27FC236}">
                <a16:creationId xmlns:a16="http://schemas.microsoft.com/office/drawing/2014/main" id="{94FD2137-8893-4742-8470-F6D7275914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7377" y="2086175"/>
            <a:ext cx="3618818" cy="260944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ttangolo 5">
                <a:extLst>
                  <a:ext uri="{FF2B5EF4-FFF2-40B4-BE49-F238E27FC236}">
                    <a16:creationId xmlns:a16="http://schemas.microsoft.com/office/drawing/2014/main" id="{CA0DC03B-B412-4E2A-A47F-B830DEE26B98}"/>
                  </a:ext>
                </a:extLst>
              </p:cNvPr>
              <p:cNvSpPr/>
              <p:nvPr/>
            </p:nvSpPr>
            <p:spPr>
              <a:xfrm>
                <a:off x="8016054" y="2953202"/>
                <a:ext cx="36798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1" i="1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GB" b="1" dirty="0"/>
              </a:p>
            </p:txBody>
          </p:sp>
        </mc:Choice>
        <mc:Fallback xmlns="">
          <p:sp>
            <p:nvSpPr>
              <p:cNvPr id="6" name="Rettangolo 5">
                <a:extLst>
                  <a:ext uri="{FF2B5EF4-FFF2-40B4-BE49-F238E27FC236}">
                    <a16:creationId xmlns:a16="http://schemas.microsoft.com/office/drawing/2014/main" id="{CA0DC03B-B412-4E2A-A47F-B830DEE26B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6054" y="2953202"/>
                <a:ext cx="367985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A93EDA5E-0B12-4777-A9FE-45E0B5D2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CAA9-A281-4BED-B172-048C7AE96558}" type="slidenum">
              <a:rPr lang="fr-CH" smtClean="0"/>
              <a:t>5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71154472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441A24D-3851-4BB2-B3FD-37B04B62D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CAA9-A281-4BED-B172-048C7AE96558}" type="slidenum">
              <a:rPr lang="fr-CH" smtClean="0"/>
              <a:t>50</a:t>
            </a:fld>
            <a:endParaRPr lang="fr-CH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EC83A995-D038-4E9A-9F53-E935D95C3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fr-CH" dirty="0" err="1">
                <a:solidFill>
                  <a:schemeClr val="accent1"/>
                </a:solidFill>
              </a:rPr>
              <a:t>Artillery</a:t>
            </a:r>
            <a:r>
              <a:rPr lang="fr-CH" dirty="0">
                <a:solidFill>
                  <a:schemeClr val="accent1"/>
                </a:solidFill>
              </a:rPr>
              <a:t> </a:t>
            </a:r>
            <a:r>
              <a:rPr lang="fr-CH" dirty="0" err="1">
                <a:solidFill>
                  <a:schemeClr val="accent1"/>
                </a:solidFill>
              </a:rPr>
              <a:t>mountains</a:t>
            </a:r>
            <a:endParaRPr lang="fr-CH" dirty="0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8CFE2212-F85F-497F-8C93-61AB78B8D40D}"/>
                  </a:ext>
                </a:extLst>
              </p:cNvPr>
              <p:cNvSpPr txBox="1"/>
              <p:nvPr/>
            </p:nvSpPr>
            <p:spPr>
              <a:xfrm>
                <a:off x="243389" y="3657104"/>
                <a:ext cx="5548599" cy="7328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𝐴𝑟𝑡𝑖𝑙𝑙𝑒𝑟𝑦𝑀𝑜𝑢𝑛𝑡𝑎𝑖𝑛</m:t>
                      </m:r>
                      <m:sSub>
                        <m:sSubPr>
                          <m:ctrlPr>
                            <a:rPr lang="fr-F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𝑐𝑜𝑙𝑜𝑟𝑒𝑑</m:t>
                          </m:r>
                        </m:sub>
                      </m:sSub>
                      <m:r>
                        <a:rPr lang="fr-FR" sz="2000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fr-FR" sz="20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𝑀𝑎𝑠𝑘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2000" i="1">
                          <a:latin typeface="Cambria Math" panose="02040503050406030204" pitchFamily="18" charset="0"/>
                        </a:rPr>
                        <m:t>𝐴𝑟𝑡𝑖𝑙𝑙𝑒𝑟𝑦𝑀𝑜𝑢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fr-FR" sz="2000" i="1">
                          <a:latin typeface="Cambria Math" panose="02040503050406030204" pitchFamily="18" charset="0"/>
                        </a:rPr>
                        <m:t>𝑡𝑎𝑖𝑛</m:t>
                      </m:r>
                      <m:sSub>
                        <m:sSubPr>
                          <m:ctrlPr>
                            <a:rPr lang="fr-F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fr-FR" sz="2000" i="1">
                              <a:latin typeface="Cambria Math" panose="02040503050406030204" pitchFamily="18" charset="0"/>
                            </a:rPr>
                            <m:t>𝑏𝑖𝑛𝑎𝑟𝑦</m:t>
                          </m:r>
                        </m:sub>
                      </m:sSub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𝐼𝑚𝑎𝑔</m:t>
                      </m:r>
                      <m:sSub>
                        <m:sSubPr>
                          <m:ctrlPr>
                            <a:rPr lang="fr-F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𝑂𝑟𝑖𝑔𝑖𝑛𝑎𝑙</m:t>
                          </m:r>
                        </m:sub>
                      </m:sSub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CH" sz="2000" dirty="0"/>
              </a:p>
            </p:txBody>
          </p:sp>
        </mc:Choice>
        <mc:Fallback xmlns="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8CFE2212-F85F-497F-8C93-61AB78B8D4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389" y="3657104"/>
                <a:ext cx="5548599" cy="732829"/>
              </a:xfrm>
              <a:prstGeom prst="rect">
                <a:avLst/>
              </a:prstGeom>
              <a:blipFill>
                <a:blip r:embed="rId2"/>
                <a:stretch>
                  <a:fillRect l="-549" r="-1099" b="-5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Image 6" descr="Une image contenant chemise&#10;&#10;Description générée automatiquement">
            <a:extLst>
              <a:ext uri="{FF2B5EF4-FFF2-40B4-BE49-F238E27FC236}">
                <a16:creationId xmlns:a16="http://schemas.microsoft.com/office/drawing/2014/main" id="{A7BCBB57-19AD-461B-8C8C-7E9503C5367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75" t="9191" r="13334" b="50000"/>
          <a:stretch/>
        </p:blipFill>
        <p:spPr>
          <a:xfrm>
            <a:off x="5838825" y="2110269"/>
            <a:ext cx="4961900" cy="363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17050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441A24D-3851-4BB2-B3FD-37B04B62D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CAA9-A281-4BED-B172-048C7AE96558}" type="slidenum">
              <a:rPr lang="fr-CH" smtClean="0"/>
              <a:t>51</a:t>
            </a:fld>
            <a:endParaRPr lang="fr-CH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EC83A995-D038-4E9A-9F53-E935D95C3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fr-CH" dirty="0">
                <a:solidFill>
                  <a:schemeClr val="accent1"/>
                </a:solidFill>
              </a:rPr>
              <a:t>Final segmentation</a:t>
            </a:r>
          </a:p>
        </p:txBody>
      </p:sp>
      <p:pic>
        <p:nvPicPr>
          <p:cNvPr id="10" name="Espace réservé du contenu 8" descr="Une image contenant nid d’abeille, assis, table, groupe&#10;&#10;Description générée automatiquement">
            <a:extLst>
              <a:ext uri="{FF2B5EF4-FFF2-40B4-BE49-F238E27FC236}">
                <a16:creationId xmlns:a16="http://schemas.microsoft.com/office/drawing/2014/main" id="{0826AFA5-BD22-4F43-9A43-260C1543DA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238" y="1690688"/>
            <a:ext cx="4428000" cy="4428000"/>
          </a:xfr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38E490CC-04B7-4869-8BB3-7358CC4957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9019" y="1690688"/>
            <a:ext cx="4428000" cy="44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70474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441A24D-3851-4BB2-B3FD-37B04B62D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CAA9-A281-4BED-B172-048C7AE96558}" type="slidenum">
              <a:rPr lang="fr-CH" smtClean="0"/>
              <a:t>52</a:t>
            </a:fld>
            <a:endParaRPr lang="fr-CH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EC83A995-D038-4E9A-9F53-E935D95C3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4375"/>
            <a:ext cx="10515600" cy="1325563"/>
          </a:xfrm>
        </p:spPr>
        <p:txBody>
          <a:bodyPr/>
          <a:lstStyle/>
          <a:p>
            <a:pPr algn="ctr"/>
            <a:r>
              <a:rPr lang="fr-CH" dirty="0" err="1">
                <a:solidFill>
                  <a:schemeClr val="accent1"/>
                </a:solidFill>
              </a:rPr>
              <a:t>Github</a:t>
            </a:r>
            <a:r>
              <a:rPr lang="fr-CH" dirty="0">
                <a:solidFill>
                  <a:schemeClr val="accent1"/>
                </a:solidFill>
              </a:rPr>
              <a:t> repository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2C1EC21E-2F9C-4DA0-A263-FCA387C99209}"/>
              </a:ext>
            </a:extLst>
          </p:cNvPr>
          <p:cNvSpPr txBox="1"/>
          <p:nvPr/>
        </p:nvSpPr>
        <p:spPr>
          <a:xfrm>
            <a:off x="5776513" y="1966113"/>
            <a:ext cx="807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Apex</a:t>
            </a:r>
          </a:p>
        </p:txBody>
      </p:sp>
      <p:pic>
        <p:nvPicPr>
          <p:cNvPr id="7" name="Graphique 6" descr="Dossier">
            <a:extLst>
              <a:ext uri="{FF2B5EF4-FFF2-40B4-BE49-F238E27FC236}">
                <a16:creationId xmlns:a16="http://schemas.microsoft.com/office/drawing/2014/main" id="{6C85CD7F-9D01-45E5-9297-F9F387791B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86429" y="2845708"/>
            <a:ext cx="968194" cy="968194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7A06D1D2-9E58-4552-BF08-9931AAB072AB}"/>
              </a:ext>
            </a:extLst>
          </p:cNvPr>
          <p:cNvSpPr txBox="1"/>
          <p:nvPr/>
        </p:nvSpPr>
        <p:spPr>
          <a:xfrm>
            <a:off x="6852095" y="3236566"/>
            <a:ext cx="10778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err="1"/>
              <a:t>Mountains</a:t>
            </a:r>
            <a:endParaRPr lang="fr-FR" sz="1200" dirty="0"/>
          </a:p>
        </p:txBody>
      </p:sp>
      <p:pic>
        <p:nvPicPr>
          <p:cNvPr id="11" name="Graphique 10" descr="Dossier">
            <a:extLst>
              <a:ext uri="{FF2B5EF4-FFF2-40B4-BE49-F238E27FC236}">
                <a16:creationId xmlns:a16="http://schemas.microsoft.com/office/drawing/2014/main" id="{16A2C4D3-06FD-4B90-ACBD-0D7871AC85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19312" y="2847515"/>
            <a:ext cx="968194" cy="968194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BF8E4E64-2E4A-4E06-8EDB-DD370DB63826}"/>
              </a:ext>
            </a:extLst>
          </p:cNvPr>
          <p:cNvSpPr txBox="1"/>
          <p:nvPr/>
        </p:nvSpPr>
        <p:spPr>
          <a:xfrm>
            <a:off x="4629229" y="3228363"/>
            <a:ext cx="10778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Buildings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98599994-0FB4-406D-AE2B-364170735D6F}"/>
              </a:ext>
            </a:extLst>
          </p:cNvPr>
          <p:cNvSpPr txBox="1"/>
          <p:nvPr/>
        </p:nvSpPr>
        <p:spPr>
          <a:xfrm>
            <a:off x="2769656" y="1936575"/>
            <a:ext cx="807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Docs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8986C1CC-761A-45E4-A60E-C73A801046CF}"/>
              </a:ext>
            </a:extLst>
          </p:cNvPr>
          <p:cNvSpPr txBox="1"/>
          <p:nvPr/>
        </p:nvSpPr>
        <p:spPr>
          <a:xfrm>
            <a:off x="9077878" y="1933957"/>
            <a:ext cx="1017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Rainbow</a:t>
            </a:r>
          </a:p>
        </p:txBody>
      </p:sp>
      <p:pic>
        <p:nvPicPr>
          <p:cNvPr id="18" name="Graphique 17" descr="Dossier">
            <a:extLst>
              <a:ext uri="{FF2B5EF4-FFF2-40B4-BE49-F238E27FC236}">
                <a16:creationId xmlns:a16="http://schemas.microsoft.com/office/drawing/2014/main" id="{D03EA49E-EBEE-49F0-B494-153EDCC6F3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06641" y="4215788"/>
            <a:ext cx="605691" cy="605691"/>
          </a:xfrm>
          <a:prstGeom prst="rect">
            <a:avLst/>
          </a:prstGeom>
        </p:spPr>
      </p:pic>
      <p:pic>
        <p:nvPicPr>
          <p:cNvPr id="20" name="Graphique 19" descr="Dossier">
            <a:extLst>
              <a:ext uri="{FF2B5EF4-FFF2-40B4-BE49-F238E27FC236}">
                <a16:creationId xmlns:a16="http://schemas.microsoft.com/office/drawing/2014/main" id="{6863B4F7-1446-4E13-AAA8-0AED2080C1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02869" y="1509727"/>
            <a:ext cx="1189208" cy="1189208"/>
          </a:xfrm>
          <a:prstGeom prst="rect">
            <a:avLst/>
          </a:prstGeom>
        </p:spPr>
      </p:pic>
      <p:sp>
        <p:nvSpPr>
          <p:cNvPr id="21" name="ZoneTexte 20">
            <a:extLst>
              <a:ext uri="{FF2B5EF4-FFF2-40B4-BE49-F238E27FC236}">
                <a16:creationId xmlns:a16="http://schemas.microsoft.com/office/drawing/2014/main" id="{1E450B6C-44EE-4EA1-B0AA-1F0E1567BFEB}"/>
              </a:ext>
            </a:extLst>
          </p:cNvPr>
          <p:cNvSpPr txBox="1"/>
          <p:nvPr/>
        </p:nvSpPr>
        <p:spPr>
          <a:xfrm>
            <a:off x="4225941" y="4412838"/>
            <a:ext cx="107789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/>
              <a:t>Src</a:t>
            </a:r>
          </a:p>
        </p:txBody>
      </p:sp>
      <p:pic>
        <p:nvPicPr>
          <p:cNvPr id="22" name="Graphique 21" descr="Dossier">
            <a:extLst>
              <a:ext uri="{FF2B5EF4-FFF2-40B4-BE49-F238E27FC236}">
                <a16:creationId xmlns:a16="http://schemas.microsoft.com/office/drawing/2014/main" id="{0CA20405-A373-44B1-8F4F-9635E3C71E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92736" y="4215788"/>
            <a:ext cx="605691" cy="605691"/>
          </a:xfrm>
          <a:prstGeom prst="rect">
            <a:avLst/>
          </a:prstGeom>
        </p:spPr>
      </p:pic>
      <p:sp>
        <p:nvSpPr>
          <p:cNvPr id="23" name="ZoneTexte 22">
            <a:extLst>
              <a:ext uri="{FF2B5EF4-FFF2-40B4-BE49-F238E27FC236}">
                <a16:creationId xmlns:a16="http://schemas.microsoft.com/office/drawing/2014/main" id="{16F9C488-3CAC-4FF2-9AA8-CBF9A50E6597}"/>
              </a:ext>
            </a:extLst>
          </p:cNvPr>
          <p:cNvSpPr txBox="1"/>
          <p:nvPr/>
        </p:nvSpPr>
        <p:spPr>
          <a:xfrm>
            <a:off x="5300757" y="4414618"/>
            <a:ext cx="65949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/>
              <a:t>Output</a:t>
            </a:r>
          </a:p>
        </p:txBody>
      </p:sp>
      <p:pic>
        <p:nvPicPr>
          <p:cNvPr id="24" name="Graphique 23" descr="Dossier">
            <a:extLst>
              <a:ext uri="{FF2B5EF4-FFF2-40B4-BE49-F238E27FC236}">
                <a16:creationId xmlns:a16="http://schemas.microsoft.com/office/drawing/2014/main" id="{8A53F7CA-382D-4ECA-9385-5E374D2629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61088" y="5460063"/>
            <a:ext cx="318720" cy="318720"/>
          </a:xfrm>
          <a:prstGeom prst="rect">
            <a:avLst/>
          </a:prstGeom>
        </p:spPr>
      </p:pic>
      <p:pic>
        <p:nvPicPr>
          <p:cNvPr id="25" name="Graphique 24" descr="Dossier">
            <a:extLst>
              <a:ext uri="{FF2B5EF4-FFF2-40B4-BE49-F238E27FC236}">
                <a16:creationId xmlns:a16="http://schemas.microsoft.com/office/drawing/2014/main" id="{CF5D65BF-88FE-4C33-BFBF-9262186302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78289" y="5460063"/>
            <a:ext cx="318720" cy="318720"/>
          </a:xfrm>
          <a:prstGeom prst="rect">
            <a:avLst/>
          </a:prstGeom>
        </p:spPr>
      </p:pic>
      <p:pic>
        <p:nvPicPr>
          <p:cNvPr id="26" name="Graphique 25" descr="Dossier">
            <a:extLst>
              <a:ext uri="{FF2B5EF4-FFF2-40B4-BE49-F238E27FC236}">
                <a16:creationId xmlns:a16="http://schemas.microsoft.com/office/drawing/2014/main" id="{5A5307D1-2AE6-4398-8FE9-3328ECDFFE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95490" y="5460063"/>
            <a:ext cx="318720" cy="318720"/>
          </a:xfrm>
          <a:prstGeom prst="rect">
            <a:avLst/>
          </a:prstGeom>
        </p:spPr>
      </p:pic>
      <p:pic>
        <p:nvPicPr>
          <p:cNvPr id="48" name="Graphique 47" descr="Dossier">
            <a:extLst>
              <a:ext uri="{FF2B5EF4-FFF2-40B4-BE49-F238E27FC236}">
                <a16:creationId xmlns:a16="http://schemas.microsoft.com/office/drawing/2014/main" id="{1C49B944-22A4-438A-B589-DCB25C6EE8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15469" y="5460063"/>
            <a:ext cx="318720" cy="318720"/>
          </a:xfrm>
          <a:prstGeom prst="rect">
            <a:avLst/>
          </a:prstGeom>
        </p:spPr>
      </p:pic>
      <p:cxnSp>
        <p:nvCxnSpPr>
          <p:cNvPr id="51" name="Connecteur droit 50">
            <a:extLst>
              <a:ext uri="{FF2B5EF4-FFF2-40B4-BE49-F238E27FC236}">
                <a16:creationId xmlns:a16="http://schemas.microsoft.com/office/drawing/2014/main" id="{FCEB3A8C-5A38-443D-8BC5-4DFB61E65C1F}"/>
              </a:ext>
            </a:extLst>
          </p:cNvPr>
          <p:cNvCxnSpPr>
            <a:cxnSpLocks/>
          </p:cNvCxnSpPr>
          <p:nvPr/>
        </p:nvCxnSpPr>
        <p:spPr>
          <a:xfrm>
            <a:off x="852889" y="3989862"/>
            <a:ext cx="10287000" cy="0"/>
          </a:xfrm>
          <a:prstGeom prst="line">
            <a:avLst/>
          </a:prstGeom>
          <a:ln w="9525"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2" name="Graphique 51" descr="Dossier">
            <a:extLst>
              <a:ext uri="{FF2B5EF4-FFF2-40B4-BE49-F238E27FC236}">
                <a16:creationId xmlns:a16="http://schemas.microsoft.com/office/drawing/2014/main" id="{4864A842-C671-4FF5-8180-A61216F1AB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61142" y="5770857"/>
            <a:ext cx="318720" cy="318720"/>
          </a:xfrm>
          <a:prstGeom prst="rect">
            <a:avLst/>
          </a:prstGeom>
        </p:spPr>
      </p:pic>
      <p:pic>
        <p:nvPicPr>
          <p:cNvPr id="53" name="Graphique 52" descr="Dossier">
            <a:extLst>
              <a:ext uri="{FF2B5EF4-FFF2-40B4-BE49-F238E27FC236}">
                <a16:creationId xmlns:a16="http://schemas.microsoft.com/office/drawing/2014/main" id="{B4769813-571A-47B7-960C-C1A6F5EDE5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78343" y="5770857"/>
            <a:ext cx="318720" cy="318720"/>
          </a:xfrm>
          <a:prstGeom prst="rect">
            <a:avLst/>
          </a:prstGeom>
        </p:spPr>
      </p:pic>
      <p:pic>
        <p:nvPicPr>
          <p:cNvPr id="54" name="Graphique 53" descr="Dossier">
            <a:extLst>
              <a:ext uri="{FF2B5EF4-FFF2-40B4-BE49-F238E27FC236}">
                <a16:creationId xmlns:a16="http://schemas.microsoft.com/office/drawing/2014/main" id="{819564DC-048B-473A-BB5E-70971CA81C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95544" y="5770857"/>
            <a:ext cx="318720" cy="318720"/>
          </a:xfrm>
          <a:prstGeom prst="rect">
            <a:avLst/>
          </a:prstGeom>
        </p:spPr>
      </p:pic>
      <p:pic>
        <p:nvPicPr>
          <p:cNvPr id="55" name="Graphique 54" descr="Dossier">
            <a:extLst>
              <a:ext uri="{FF2B5EF4-FFF2-40B4-BE49-F238E27FC236}">
                <a16:creationId xmlns:a16="http://schemas.microsoft.com/office/drawing/2014/main" id="{7FD49956-E5A6-4C53-A56C-1AAAF7D3F9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15523" y="5770857"/>
            <a:ext cx="318720" cy="318720"/>
          </a:xfrm>
          <a:prstGeom prst="rect">
            <a:avLst/>
          </a:prstGeom>
        </p:spPr>
      </p:pic>
      <p:pic>
        <p:nvPicPr>
          <p:cNvPr id="56" name="Graphique 55" descr="Dossier">
            <a:extLst>
              <a:ext uri="{FF2B5EF4-FFF2-40B4-BE49-F238E27FC236}">
                <a16:creationId xmlns:a16="http://schemas.microsoft.com/office/drawing/2014/main" id="{BB5DD19E-F91E-436F-9E2C-F5A87C444A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57835" y="4216819"/>
            <a:ext cx="605691" cy="605691"/>
          </a:xfrm>
          <a:prstGeom prst="rect">
            <a:avLst/>
          </a:prstGeom>
        </p:spPr>
      </p:pic>
      <p:sp>
        <p:nvSpPr>
          <p:cNvPr id="57" name="ZoneTexte 56">
            <a:extLst>
              <a:ext uri="{FF2B5EF4-FFF2-40B4-BE49-F238E27FC236}">
                <a16:creationId xmlns:a16="http://schemas.microsoft.com/office/drawing/2014/main" id="{C4C4B1D7-1F93-47F6-867D-CDD23595D90B}"/>
              </a:ext>
            </a:extLst>
          </p:cNvPr>
          <p:cNvSpPr txBox="1"/>
          <p:nvPr/>
        </p:nvSpPr>
        <p:spPr>
          <a:xfrm>
            <a:off x="6367893" y="4412838"/>
            <a:ext cx="107789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/>
              <a:t>Output</a:t>
            </a:r>
          </a:p>
        </p:txBody>
      </p:sp>
      <p:pic>
        <p:nvPicPr>
          <p:cNvPr id="58" name="Graphique 57" descr="Dossier">
            <a:extLst>
              <a:ext uri="{FF2B5EF4-FFF2-40B4-BE49-F238E27FC236}">
                <a16:creationId xmlns:a16="http://schemas.microsoft.com/office/drawing/2014/main" id="{A68E8F2B-AD39-405C-9E1C-4498C8076B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35592" y="4216819"/>
            <a:ext cx="605691" cy="605691"/>
          </a:xfrm>
          <a:prstGeom prst="rect">
            <a:avLst/>
          </a:prstGeom>
        </p:spPr>
      </p:pic>
      <p:sp>
        <p:nvSpPr>
          <p:cNvPr id="59" name="ZoneTexte 58">
            <a:extLst>
              <a:ext uri="{FF2B5EF4-FFF2-40B4-BE49-F238E27FC236}">
                <a16:creationId xmlns:a16="http://schemas.microsoft.com/office/drawing/2014/main" id="{C527ED36-5A09-4357-8D98-44EA83848B8A}"/>
              </a:ext>
            </a:extLst>
          </p:cNvPr>
          <p:cNvSpPr txBox="1"/>
          <p:nvPr/>
        </p:nvSpPr>
        <p:spPr>
          <a:xfrm>
            <a:off x="7668039" y="4414249"/>
            <a:ext cx="6056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/>
              <a:t>Src</a:t>
            </a:r>
          </a:p>
        </p:txBody>
      </p:sp>
      <p:pic>
        <p:nvPicPr>
          <p:cNvPr id="64" name="Graphique 63" descr="Dossier">
            <a:extLst>
              <a:ext uri="{FF2B5EF4-FFF2-40B4-BE49-F238E27FC236}">
                <a16:creationId xmlns:a16="http://schemas.microsoft.com/office/drawing/2014/main" id="{3252D686-EB78-4C8A-AC5D-F114337A63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67883" y="1509727"/>
            <a:ext cx="1189208" cy="1189208"/>
          </a:xfrm>
          <a:prstGeom prst="rect">
            <a:avLst/>
          </a:prstGeom>
        </p:spPr>
      </p:pic>
      <p:pic>
        <p:nvPicPr>
          <p:cNvPr id="65" name="Graphique 64" descr="Dossier">
            <a:extLst>
              <a:ext uri="{FF2B5EF4-FFF2-40B4-BE49-F238E27FC236}">
                <a16:creationId xmlns:a16="http://schemas.microsoft.com/office/drawing/2014/main" id="{EF2FF545-AFDB-48E2-A592-BEC7A73AA0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17934" y="1509954"/>
            <a:ext cx="1189208" cy="1189208"/>
          </a:xfrm>
          <a:prstGeom prst="rect">
            <a:avLst/>
          </a:prstGeom>
        </p:spPr>
      </p:pic>
      <p:cxnSp>
        <p:nvCxnSpPr>
          <p:cNvPr id="66" name="Connecteur droit 65">
            <a:extLst>
              <a:ext uri="{FF2B5EF4-FFF2-40B4-BE49-F238E27FC236}">
                <a16:creationId xmlns:a16="http://schemas.microsoft.com/office/drawing/2014/main" id="{FADFA172-6C39-4304-9857-4ACA13958D65}"/>
              </a:ext>
            </a:extLst>
          </p:cNvPr>
          <p:cNvCxnSpPr>
            <a:cxnSpLocks/>
          </p:cNvCxnSpPr>
          <p:nvPr/>
        </p:nvCxnSpPr>
        <p:spPr>
          <a:xfrm>
            <a:off x="860911" y="5152908"/>
            <a:ext cx="10287000" cy="0"/>
          </a:xfrm>
          <a:prstGeom prst="line">
            <a:avLst/>
          </a:prstGeom>
          <a:ln w="9525"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Connecteur droit 66">
            <a:extLst>
              <a:ext uri="{FF2B5EF4-FFF2-40B4-BE49-F238E27FC236}">
                <a16:creationId xmlns:a16="http://schemas.microsoft.com/office/drawing/2014/main" id="{0C6FCE00-4774-4565-BE94-F63CC7725B2D}"/>
              </a:ext>
            </a:extLst>
          </p:cNvPr>
          <p:cNvCxnSpPr>
            <a:cxnSpLocks/>
          </p:cNvCxnSpPr>
          <p:nvPr/>
        </p:nvCxnSpPr>
        <p:spPr>
          <a:xfrm>
            <a:off x="844869" y="2826818"/>
            <a:ext cx="10287000" cy="0"/>
          </a:xfrm>
          <a:prstGeom prst="line">
            <a:avLst/>
          </a:prstGeom>
          <a:ln w="9525"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9" name="Graphique 68" descr="Dossier">
            <a:extLst>
              <a:ext uri="{FF2B5EF4-FFF2-40B4-BE49-F238E27FC236}">
                <a16:creationId xmlns:a16="http://schemas.microsoft.com/office/drawing/2014/main" id="{7C624FC0-F538-48CB-8A63-24708310C9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75024" y="5460063"/>
            <a:ext cx="318720" cy="318720"/>
          </a:xfrm>
          <a:prstGeom prst="rect">
            <a:avLst/>
          </a:prstGeom>
        </p:spPr>
      </p:pic>
      <p:pic>
        <p:nvPicPr>
          <p:cNvPr id="70" name="Graphique 69" descr="Dossier">
            <a:extLst>
              <a:ext uri="{FF2B5EF4-FFF2-40B4-BE49-F238E27FC236}">
                <a16:creationId xmlns:a16="http://schemas.microsoft.com/office/drawing/2014/main" id="{44FA32F3-C641-4BC7-8118-2BB6AFDE97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92225" y="5460063"/>
            <a:ext cx="318720" cy="318720"/>
          </a:xfrm>
          <a:prstGeom prst="rect">
            <a:avLst/>
          </a:prstGeom>
        </p:spPr>
      </p:pic>
      <p:pic>
        <p:nvPicPr>
          <p:cNvPr id="71" name="Graphique 70" descr="Dossier">
            <a:extLst>
              <a:ext uri="{FF2B5EF4-FFF2-40B4-BE49-F238E27FC236}">
                <a16:creationId xmlns:a16="http://schemas.microsoft.com/office/drawing/2014/main" id="{6052F4DC-0022-4BC2-B7A8-3DAD6F7B94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09426" y="5460063"/>
            <a:ext cx="318720" cy="318720"/>
          </a:xfrm>
          <a:prstGeom prst="rect">
            <a:avLst/>
          </a:prstGeom>
        </p:spPr>
      </p:pic>
      <p:pic>
        <p:nvPicPr>
          <p:cNvPr id="72" name="Graphique 71" descr="Dossier">
            <a:extLst>
              <a:ext uri="{FF2B5EF4-FFF2-40B4-BE49-F238E27FC236}">
                <a16:creationId xmlns:a16="http://schemas.microsoft.com/office/drawing/2014/main" id="{9939A43C-F4A6-421F-9C42-61B48C1CBA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29405" y="5460063"/>
            <a:ext cx="318720" cy="318720"/>
          </a:xfrm>
          <a:prstGeom prst="rect">
            <a:avLst/>
          </a:prstGeom>
        </p:spPr>
      </p:pic>
      <p:pic>
        <p:nvPicPr>
          <p:cNvPr id="73" name="Graphique 72" descr="Dossier">
            <a:extLst>
              <a:ext uri="{FF2B5EF4-FFF2-40B4-BE49-F238E27FC236}">
                <a16:creationId xmlns:a16="http://schemas.microsoft.com/office/drawing/2014/main" id="{CBA294E6-BD56-4C96-9A25-A0458B4DC9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75078" y="5770857"/>
            <a:ext cx="318720" cy="318720"/>
          </a:xfrm>
          <a:prstGeom prst="rect">
            <a:avLst/>
          </a:prstGeom>
        </p:spPr>
      </p:pic>
      <p:pic>
        <p:nvPicPr>
          <p:cNvPr id="74" name="Graphique 73" descr="Dossier">
            <a:extLst>
              <a:ext uri="{FF2B5EF4-FFF2-40B4-BE49-F238E27FC236}">
                <a16:creationId xmlns:a16="http://schemas.microsoft.com/office/drawing/2014/main" id="{77014231-AB5D-46B3-A873-69071B466D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92279" y="5770857"/>
            <a:ext cx="318720" cy="318720"/>
          </a:xfrm>
          <a:prstGeom prst="rect">
            <a:avLst/>
          </a:prstGeom>
        </p:spPr>
      </p:pic>
      <p:pic>
        <p:nvPicPr>
          <p:cNvPr id="75" name="Graphique 74" descr="Dossier">
            <a:extLst>
              <a:ext uri="{FF2B5EF4-FFF2-40B4-BE49-F238E27FC236}">
                <a16:creationId xmlns:a16="http://schemas.microsoft.com/office/drawing/2014/main" id="{2394A7F8-977E-4347-9A0A-0F7513C42E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09480" y="5770857"/>
            <a:ext cx="318720" cy="318720"/>
          </a:xfrm>
          <a:prstGeom prst="rect">
            <a:avLst/>
          </a:prstGeom>
        </p:spPr>
      </p:pic>
      <p:pic>
        <p:nvPicPr>
          <p:cNvPr id="76" name="Graphique 75" descr="Dossier">
            <a:extLst>
              <a:ext uri="{FF2B5EF4-FFF2-40B4-BE49-F238E27FC236}">
                <a16:creationId xmlns:a16="http://schemas.microsoft.com/office/drawing/2014/main" id="{3B80D149-03C2-48F0-B811-FB5B3B2ED2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29459" y="5770857"/>
            <a:ext cx="318720" cy="318720"/>
          </a:xfrm>
          <a:prstGeom prst="rect">
            <a:avLst/>
          </a:prstGeom>
        </p:spPr>
      </p:pic>
      <p:cxnSp>
        <p:nvCxnSpPr>
          <p:cNvPr id="78" name="Connecteur droit 77">
            <a:extLst>
              <a:ext uri="{FF2B5EF4-FFF2-40B4-BE49-F238E27FC236}">
                <a16:creationId xmlns:a16="http://schemas.microsoft.com/office/drawing/2014/main" id="{12E30883-FCAA-45F0-82A3-E1A35EF63612}"/>
              </a:ext>
            </a:extLst>
          </p:cNvPr>
          <p:cNvCxnSpPr>
            <a:stCxn id="18" idx="2"/>
            <a:endCxn id="48" idx="0"/>
          </p:cNvCxnSpPr>
          <p:nvPr/>
        </p:nvCxnSpPr>
        <p:spPr>
          <a:xfrm flipH="1">
            <a:off x="3774829" y="4821479"/>
            <a:ext cx="634658" cy="6385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eur droit 79">
            <a:extLst>
              <a:ext uri="{FF2B5EF4-FFF2-40B4-BE49-F238E27FC236}">
                <a16:creationId xmlns:a16="http://schemas.microsoft.com/office/drawing/2014/main" id="{88B44F91-AB86-4DB1-99A1-50B626B2CFEB}"/>
              </a:ext>
            </a:extLst>
          </p:cNvPr>
          <p:cNvCxnSpPr>
            <a:stCxn id="18" idx="2"/>
            <a:endCxn id="24" idx="0"/>
          </p:cNvCxnSpPr>
          <p:nvPr/>
        </p:nvCxnSpPr>
        <p:spPr>
          <a:xfrm flipH="1">
            <a:off x="4220448" y="4821479"/>
            <a:ext cx="189039" cy="6385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necteur droit 80">
            <a:extLst>
              <a:ext uri="{FF2B5EF4-FFF2-40B4-BE49-F238E27FC236}">
                <a16:creationId xmlns:a16="http://schemas.microsoft.com/office/drawing/2014/main" id="{C4B808F1-0287-47FA-A871-3EEA1332575C}"/>
              </a:ext>
            </a:extLst>
          </p:cNvPr>
          <p:cNvCxnSpPr>
            <a:cxnSpLocks/>
            <a:stCxn id="18" idx="2"/>
            <a:endCxn id="25" idx="0"/>
          </p:cNvCxnSpPr>
          <p:nvPr/>
        </p:nvCxnSpPr>
        <p:spPr>
          <a:xfrm>
            <a:off x="4409487" y="4821479"/>
            <a:ext cx="228162" cy="6385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necteur droit 83">
            <a:extLst>
              <a:ext uri="{FF2B5EF4-FFF2-40B4-BE49-F238E27FC236}">
                <a16:creationId xmlns:a16="http://schemas.microsoft.com/office/drawing/2014/main" id="{17BE5CC2-10C3-41C9-A36A-D5D4A5306E0A}"/>
              </a:ext>
            </a:extLst>
          </p:cNvPr>
          <p:cNvCxnSpPr>
            <a:cxnSpLocks/>
            <a:stCxn id="18" idx="2"/>
            <a:endCxn id="26" idx="0"/>
          </p:cNvCxnSpPr>
          <p:nvPr/>
        </p:nvCxnSpPr>
        <p:spPr>
          <a:xfrm>
            <a:off x="4409487" y="4821479"/>
            <a:ext cx="645363" cy="6385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Connecteur droit 93">
            <a:extLst>
              <a:ext uri="{FF2B5EF4-FFF2-40B4-BE49-F238E27FC236}">
                <a16:creationId xmlns:a16="http://schemas.microsoft.com/office/drawing/2014/main" id="{EC7C220C-BEE9-4A9D-97E2-7769C42B7411}"/>
              </a:ext>
            </a:extLst>
          </p:cNvPr>
          <p:cNvCxnSpPr>
            <a:cxnSpLocks/>
            <a:stCxn id="58" idx="2"/>
            <a:endCxn id="72" idx="0"/>
          </p:cNvCxnSpPr>
          <p:nvPr/>
        </p:nvCxnSpPr>
        <p:spPr>
          <a:xfrm flipH="1">
            <a:off x="7188765" y="4822510"/>
            <a:ext cx="649673" cy="6375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necteur droit 94">
            <a:extLst>
              <a:ext uri="{FF2B5EF4-FFF2-40B4-BE49-F238E27FC236}">
                <a16:creationId xmlns:a16="http://schemas.microsoft.com/office/drawing/2014/main" id="{02CFFA99-0483-43BB-A05B-F517A33009FC}"/>
              </a:ext>
            </a:extLst>
          </p:cNvPr>
          <p:cNvCxnSpPr>
            <a:cxnSpLocks/>
            <a:stCxn id="58" idx="2"/>
            <a:endCxn id="69" idx="0"/>
          </p:cNvCxnSpPr>
          <p:nvPr/>
        </p:nvCxnSpPr>
        <p:spPr>
          <a:xfrm flipH="1">
            <a:off x="7634384" y="4822510"/>
            <a:ext cx="204054" cy="6375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cteur droit 95">
            <a:extLst>
              <a:ext uri="{FF2B5EF4-FFF2-40B4-BE49-F238E27FC236}">
                <a16:creationId xmlns:a16="http://schemas.microsoft.com/office/drawing/2014/main" id="{DE7B3206-A046-4DC7-A18E-D7FEDBEABF7C}"/>
              </a:ext>
            </a:extLst>
          </p:cNvPr>
          <p:cNvCxnSpPr>
            <a:cxnSpLocks/>
            <a:stCxn id="58" idx="2"/>
            <a:endCxn id="70" idx="0"/>
          </p:cNvCxnSpPr>
          <p:nvPr/>
        </p:nvCxnSpPr>
        <p:spPr>
          <a:xfrm>
            <a:off x="7838438" y="4822510"/>
            <a:ext cx="213147" cy="6375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necteur droit 96">
            <a:extLst>
              <a:ext uri="{FF2B5EF4-FFF2-40B4-BE49-F238E27FC236}">
                <a16:creationId xmlns:a16="http://schemas.microsoft.com/office/drawing/2014/main" id="{7F5329B8-BB92-4A0E-BAD0-4F486D38F11D}"/>
              </a:ext>
            </a:extLst>
          </p:cNvPr>
          <p:cNvCxnSpPr>
            <a:cxnSpLocks/>
            <a:stCxn id="58" idx="2"/>
            <a:endCxn id="71" idx="0"/>
          </p:cNvCxnSpPr>
          <p:nvPr/>
        </p:nvCxnSpPr>
        <p:spPr>
          <a:xfrm>
            <a:off x="7838438" y="4822510"/>
            <a:ext cx="630348" cy="6375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necteur droit 105">
            <a:extLst>
              <a:ext uri="{FF2B5EF4-FFF2-40B4-BE49-F238E27FC236}">
                <a16:creationId xmlns:a16="http://schemas.microsoft.com/office/drawing/2014/main" id="{E8E74E2A-B435-4A5E-B938-C90896EC0288}"/>
              </a:ext>
            </a:extLst>
          </p:cNvPr>
          <p:cNvCxnSpPr>
            <a:cxnSpLocks/>
            <a:stCxn id="11" idx="2"/>
            <a:endCxn id="18" idx="0"/>
          </p:cNvCxnSpPr>
          <p:nvPr/>
        </p:nvCxnSpPr>
        <p:spPr>
          <a:xfrm flipH="1">
            <a:off x="4409487" y="3815709"/>
            <a:ext cx="593922" cy="400079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onnecteur droit 108">
            <a:extLst>
              <a:ext uri="{FF2B5EF4-FFF2-40B4-BE49-F238E27FC236}">
                <a16:creationId xmlns:a16="http://schemas.microsoft.com/office/drawing/2014/main" id="{7936FDB9-608A-44D5-B843-8E7B0B53CDEA}"/>
              </a:ext>
            </a:extLst>
          </p:cNvPr>
          <p:cNvCxnSpPr>
            <a:cxnSpLocks/>
            <a:stCxn id="11" idx="2"/>
            <a:endCxn id="22" idx="0"/>
          </p:cNvCxnSpPr>
          <p:nvPr/>
        </p:nvCxnSpPr>
        <p:spPr>
          <a:xfrm>
            <a:off x="5003409" y="3815709"/>
            <a:ext cx="592173" cy="400079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necteur droit 111">
            <a:extLst>
              <a:ext uri="{FF2B5EF4-FFF2-40B4-BE49-F238E27FC236}">
                <a16:creationId xmlns:a16="http://schemas.microsoft.com/office/drawing/2014/main" id="{81616762-F03F-4852-9076-507F42431273}"/>
              </a:ext>
            </a:extLst>
          </p:cNvPr>
          <p:cNvCxnSpPr>
            <a:cxnSpLocks/>
            <a:stCxn id="7" idx="2"/>
            <a:endCxn id="56" idx="0"/>
          </p:cNvCxnSpPr>
          <p:nvPr/>
        </p:nvCxnSpPr>
        <p:spPr>
          <a:xfrm flipH="1">
            <a:off x="6660681" y="3813902"/>
            <a:ext cx="609845" cy="40291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onnecteur droit 114">
            <a:extLst>
              <a:ext uri="{FF2B5EF4-FFF2-40B4-BE49-F238E27FC236}">
                <a16:creationId xmlns:a16="http://schemas.microsoft.com/office/drawing/2014/main" id="{0B7194B4-C1D3-4770-B1F4-C07562F03F41}"/>
              </a:ext>
            </a:extLst>
          </p:cNvPr>
          <p:cNvCxnSpPr>
            <a:cxnSpLocks/>
            <a:stCxn id="7" idx="2"/>
            <a:endCxn id="58" idx="0"/>
          </p:cNvCxnSpPr>
          <p:nvPr/>
        </p:nvCxnSpPr>
        <p:spPr>
          <a:xfrm>
            <a:off x="7270526" y="3813902"/>
            <a:ext cx="567912" cy="40291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Connecteur droit 128">
            <a:extLst>
              <a:ext uri="{FF2B5EF4-FFF2-40B4-BE49-F238E27FC236}">
                <a16:creationId xmlns:a16="http://schemas.microsoft.com/office/drawing/2014/main" id="{13CA293F-B046-4A2B-90E0-3C434182F246}"/>
              </a:ext>
            </a:extLst>
          </p:cNvPr>
          <p:cNvCxnSpPr>
            <a:cxnSpLocks/>
          </p:cNvCxnSpPr>
          <p:nvPr/>
        </p:nvCxnSpPr>
        <p:spPr>
          <a:xfrm flipH="1">
            <a:off x="4986980" y="2560621"/>
            <a:ext cx="1125558" cy="44569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onnecteur droit 131">
            <a:extLst>
              <a:ext uri="{FF2B5EF4-FFF2-40B4-BE49-F238E27FC236}">
                <a16:creationId xmlns:a16="http://schemas.microsoft.com/office/drawing/2014/main" id="{37D6EBAC-F0F0-4CD3-8CC5-515588F3EEF8}"/>
              </a:ext>
            </a:extLst>
          </p:cNvPr>
          <p:cNvCxnSpPr>
            <a:cxnSpLocks/>
          </p:cNvCxnSpPr>
          <p:nvPr/>
        </p:nvCxnSpPr>
        <p:spPr>
          <a:xfrm>
            <a:off x="6112538" y="2562401"/>
            <a:ext cx="1125558" cy="431141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513358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7B47EE7-A2E7-44EC-803C-1C23DF25E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01284"/>
            <a:ext cx="10515600" cy="1325563"/>
          </a:xfrm>
        </p:spPr>
        <p:txBody>
          <a:bodyPr/>
          <a:lstStyle/>
          <a:p>
            <a:pPr algn="ctr"/>
            <a:r>
              <a:rPr lang="fr-CH" dirty="0">
                <a:solidFill>
                  <a:schemeClr val="accent1"/>
                </a:solidFill>
              </a:rPr>
              <a:t>Agenda</a:t>
            </a:r>
          </a:p>
        </p:txBody>
      </p:sp>
      <p:pic>
        <p:nvPicPr>
          <p:cNvPr id="6" name="Image 5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E0C339A7-1A1C-495C-8B92-726E2BFA20D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70" r="5656"/>
          <a:stretch/>
        </p:blipFill>
        <p:spPr>
          <a:xfrm>
            <a:off x="714375" y="1937399"/>
            <a:ext cx="10763249" cy="3263251"/>
          </a:xfrm>
          <a:prstGeom prst="rect">
            <a:avLst/>
          </a:prstGeom>
        </p:spPr>
      </p:pic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35020C83-93B4-4F00-B0CD-5E5FF2A424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CAA9-A281-4BED-B172-048C7AE96558}" type="slidenum">
              <a:rPr lang="fr-CH" smtClean="0"/>
              <a:t>53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09839819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A7C3AD7-EAA1-4099-A15B-BE043E05D6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41400"/>
            <a:ext cx="9144000" cy="2387600"/>
          </a:xfrm>
        </p:spPr>
        <p:txBody>
          <a:bodyPr/>
          <a:lstStyle/>
          <a:p>
            <a:r>
              <a:rPr lang="fr-CH" dirty="0" err="1">
                <a:solidFill>
                  <a:schemeClr val="accent1"/>
                </a:solidFill>
              </a:rPr>
              <a:t>Topological</a:t>
            </a:r>
            <a:r>
              <a:rPr lang="fr-CH" dirty="0">
                <a:solidFill>
                  <a:schemeClr val="accent1"/>
                </a:solidFill>
              </a:rPr>
              <a:t> </a:t>
            </a:r>
            <a:r>
              <a:rPr lang="fr-CH" dirty="0" err="1">
                <a:solidFill>
                  <a:schemeClr val="accent1"/>
                </a:solidFill>
              </a:rPr>
              <a:t>Reasoning</a:t>
            </a:r>
            <a:endParaRPr lang="fr-CH" dirty="0">
              <a:solidFill>
                <a:schemeClr val="accent1"/>
              </a:solidFill>
            </a:endParaRP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F39A5B7-6D2A-4446-A8BE-AA2F0216CB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51546"/>
            <a:ext cx="9144000" cy="1655762"/>
          </a:xfrm>
        </p:spPr>
        <p:txBody>
          <a:bodyPr/>
          <a:lstStyle/>
          <a:p>
            <a:r>
              <a:rPr lang="fr-CH" dirty="0"/>
              <a:t>Jonathan Lo, Tommaso </a:t>
            </a:r>
            <a:r>
              <a:rPr lang="fr-CH" dirty="0" err="1"/>
              <a:t>Peletta</a:t>
            </a:r>
            <a:r>
              <a:rPr lang="fr-CH" dirty="0"/>
              <a:t>, Adrien </a:t>
            </a:r>
            <a:r>
              <a:rPr lang="fr-CH" dirty="0" err="1"/>
              <a:t>Razurel</a:t>
            </a:r>
            <a:endParaRPr lang="fr-CH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5471818-4672-4C49-A3B5-CCAD849527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CAA9-A281-4BED-B172-048C7AE96558}" type="slidenum">
              <a:rPr lang="fr-CH" smtClean="0"/>
              <a:t>54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4465489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Immagine 53" descr="Immagine che contiene sedendo, tavolo, fotografia, rosso&#10;&#10;Descrizione generata automaticamente">
            <a:extLst>
              <a:ext uri="{FF2B5EF4-FFF2-40B4-BE49-F238E27FC236}">
                <a16:creationId xmlns:a16="http://schemas.microsoft.com/office/drawing/2014/main" id="{E91AA6B5-C089-4465-9FEC-DF2882B67A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3156" y="2183576"/>
            <a:ext cx="3618818" cy="2609449"/>
          </a:xfrm>
          <a:prstGeom prst="rect">
            <a:avLst/>
          </a:prstGeom>
        </p:spPr>
      </p:pic>
      <p:pic>
        <p:nvPicPr>
          <p:cNvPr id="6" name="Segnaposto contenuto 5">
            <a:extLst>
              <a:ext uri="{FF2B5EF4-FFF2-40B4-BE49-F238E27FC236}">
                <a16:creationId xmlns:a16="http://schemas.microsoft.com/office/drawing/2014/main" id="{93844B4F-5B47-4B3F-B079-EBE9BFAC4B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47708" b="-3894"/>
          <a:stretch/>
        </p:blipFill>
        <p:spPr>
          <a:xfrm>
            <a:off x="2561865" y="1897267"/>
            <a:ext cx="1794731" cy="315211"/>
          </a:xfrm>
        </p:spPr>
      </p:pic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9CEB5EC-9610-40AA-B973-1354134724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9EDCAA9-A281-4BED-B172-048C7AE96558}" type="slidenum">
              <a:rPr lang="fr-CH" smtClean="0"/>
              <a:t>6</a:t>
            </a:fld>
            <a:endParaRPr lang="fr-CH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5A788ECC-092D-4916-AC86-13077A56FE4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564" b="-10840"/>
          <a:stretch/>
        </p:blipFill>
        <p:spPr>
          <a:xfrm>
            <a:off x="7644658" y="1855174"/>
            <a:ext cx="1573816" cy="378454"/>
          </a:xfrm>
          <a:prstGeom prst="rect">
            <a:avLst/>
          </a:prstGeom>
        </p:spPr>
      </p:pic>
      <p:pic>
        <p:nvPicPr>
          <p:cNvPr id="9" name="Immagine 8" descr="Immagine che contiene sedendo, tavolo, fotografia, rosso&#10;&#10;Descrizione generata automaticamente">
            <a:extLst>
              <a:ext uri="{FF2B5EF4-FFF2-40B4-BE49-F238E27FC236}">
                <a16:creationId xmlns:a16="http://schemas.microsoft.com/office/drawing/2014/main" id="{8D2EF9A9-BF5E-481B-A7EC-16724CC623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5732" y="2193428"/>
            <a:ext cx="3618818" cy="2609449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DEF2BBC2-96E1-49CE-938E-7E29143770D5}"/>
              </a:ext>
            </a:extLst>
          </p:cNvPr>
          <p:cNvSpPr txBox="1"/>
          <p:nvPr/>
        </p:nvSpPr>
        <p:spPr>
          <a:xfrm>
            <a:off x="4046373" y="2371209"/>
            <a:ext cx="293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i="1" dirty="0"/>
              <a:t>y</a:t>
            </a:r>
            <a:endParaRPr lang="en-GB" b="1" i="1" dirty="0"/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B862DAD5-5A43-42F8-802C-7EC9F121FF7E}"/>
              </a:ext>
            </a:extLst>
          </p:cNvPr>
          <p:cNvSpPr txBox="1"/>
          <p:nvPr/>
        </p:nvSpPr>
        <p:spPr>
          <a:xfrm>
            <a:off x="2832100" y="3037337"/>
            <a:ext cx="2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i="1" dirty="0"/>
              <a:t>x</a:t>
            </a:r>
            <a:endParaRPr lang="en-GB" b="1" i="1" dirty="0"/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8AC5A205-06DA-486F-AA40-AB5C213A7D0D}"/>
              </a:ext>
            </a:extLst>
          </p:cNvPr>
          <p:cNvSpPr txBox="1"/>
          <p:nvPr/>
        </p:nvSpPr>
        <p:spPr>
          <a:xfrm>
            <a:off x="2741921" y="2357822"/>
            <a:ext cx="276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i="1" dirty="0"/>
              <a:t>z</a:t>
            </a:r>
            <a:endParaRPr lang="en-GB" b="1" i="1" dirty="0"/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A4992242-E72A-4237-A2D8-5DA8076D3061}"/>
              </a:ext>
            </a:extLst>
          </p:cNvPr>
          <p:cNvSpPr txBox="1"/>
          <p:nvPr/>
        </p:nvSpPr>
        <p:spPr>
          <a:xfrm>
            <a:off x="4495800" y="355975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i="1" dirty="0"/>
              <a:t>b</a:t>
            </a:r>
            <a:endParaRPr lang="en-GB" b="1" i="1" dirty="0"/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0C21EBA7-348B-47DA-AE56-C7028855C9E6}"/>
              </a:ext>
            </a:extLst>
          </p:cNvPr>
          <p:cNvSpPr txBox="1"/>
          <p:nvPr/>
        </p:nvSpPr>
        <p:spPr>
          <a:xfrm>
            <a:off x="1937091" y="3067884"/>
            <a:ext cx="356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i="1" dirty="0"/>
              <a:t>w</a:t>
            </a:r>
            <a:endParaRPr lang="en-GB" b="1" i="1" dirty="0"/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BB27F41F-543D-4C83-9A08-2F735B733E00}"/>
              </a:ext>
            </a:extLst>
          </p:cNvPr>
          <p:cNvSpPr txBox="1"/>
          <p:nvPr/>
        </p:nvSpPr>
        <p:spPr>
          <a:xfrm>
            <a:off x="3799687" y="3143996"/>
            <a:ext cx="279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i="1" dirty="0"/>
              <a:t>c</a:t>
            </a:r>
            <a:endParaRPr lang="en-GB" b="1" i="1" dirty="0"/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F1DF7804-FF5D-4724-BDE3-1D336F8D5F1F}"/>
              </a:ext>
            </a:extLst>
          </p:cNvPr>
          <p:cNvSpPr txBox="1"/>
          <p:nvPr/>
        </p:nvSpPr>
        <p:spPr>
          <a:xfrm>
            <a:off x="3442661" y="42449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i="1" dirty="0"/>
              <a:t>a</a:t>
            </a:r>
            <a:endParaRPr lang="en-GB" b="1" i="1" dirty="0"/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7EE82B6B-F5CE-4E5E-A810-F90972328FA4}"/>
              </a:ext>
            </a:extLst>
          </p:cNvPr>
          <p:cNvSpPr txBox="1"/>
          <p:nvPr/>
        </p:nvSpPr>
        <p:spPr>
          <a:xfrm>
            <a:off x="3180334" y="372269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i="1" dirty="0"/>
              <a:t>d</a:t>
            </a:r>
            <a:endParaRPr lang="en-GB" b="1" i="1" dirty="0"/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51512981-A5CA-4532-A1CC-F15A65235169}"/>
              </a:ext>
            </a:extLst>
          </p:cNvPr>
          <p:cNvSpPr txBox="1"/>
          <p:nvPr/>
        </p:nvSpPr>
        <p:spPr>
          <a:xfrm>
            <a:off x="2095104" y="3942968"/>
            <a:ext cx="2648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i="1" dirty="0"/>
              <a:t>t</a:t>
            </a:r>
            <a:endParaRPr lang="en-GB" b="1" i="1" dirty="0"/>
          </a:p>
        </p:txBody>
      </p:sp>
      <p:sp>
        <p:nvSpPr>
          <p:cNvPr id="45" name="CasellaDiTesto 44">
            <a:extLst>
              <a:ext uri="{FF2B5EF4-FFF2-40B4-BE49-F238E27FC236}">
                <a16:creationId xmlns:a16="http://schemas.microsoft.com/office/drawing/2014/main" id="{D0F1EC79-17F4-4E1B-AD50-F3C0713F63F5}"/>
              </a:ext>
            </a:extLst>
          </p:cNvPr>
          <p:cNvSpPr txBox="1"/>
          <p:nvPr/>
        </p:nvSpPr>
        <p:spPr>
          <a:xfrm>
            <a:off x="9078743" y="2367518"/>
            <a:ext cx="293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i="1" dirty="0"/>
              <a:t>y</a:t>
            </a:r>
            <a:endParaRPr lang="en-GB" b="1" i="1" dirty="0"/>
          </a:p>
        </p:txBody>
      </p:sp>
      <p:sp>
        <p:nvSpPr>
          <p:cNvPr id="46" name="CasellaDiTesto 45">
            <a:extLst>
              <a:ext uri="{FF2B5EF4-FFF2-40B4-BE49-F238E27FC236}">
                <a16:creationId xmlns:a16="http://schemas.microsoft.com/office/drawing/2014/main" id="{E33A6395-A0BE-4D97-9FB6-2733EF21D0E3}"/>
              </a:ext>
            </a:extLst>
          </p:cNvPr>
          <p:cNvSpPr txBox="1"/>
          <p:nvPr/>
        </p:nvSpPr>
        <p:spPr>
          <a:xfrm>
            <a:off x="7864470" y="3033646"/>
            <a:ext cx="2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i="1" dirty="0"/>
              <a:t>x</a:t>
            </a:r>
            <a:endParaRPr lang="en-GB" b="1" i="1" dirty="0"/>
          </a:p>
        </p:txBody>
      </p:sp>
      <p:sp>
        <p:nvSpPr>
          <p:cNvPr id="47" name="CasellaDiTesto 46">
            <a:extLst>
              <a:ext uri="{FF2B5EF4-FFF2-40B4-BE49-F238E27FC236}">
                <a16:creationId xmlns:a16="http://schemas.microsoft.com/office/drawing/2014/main" id="{0CD9226C-D467-48C7-A0F9-1676789C834A}"/>
              </a:ext>
            </a:extLst>
          </p:cNvPr>
          <p:cNvSpPr txBox="1"/>
          <p:nvPr/>
        </p:nvSpPr>
        <p:spPr>
          <a:xfrm>
            <a:off x="7773612" y="2353444"/>
            <a:ext cx="276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i="1" dirty="0"/>
              <a:t>z</a:t>
            </a:r>
            <a:endParaRPr lang="en-GB" b="1" i="1" dirty="0"/>
          </a:p>
        </p:txBody>
      </p:sp>
      <p:sp>
        <p:nvSpPr>
          <p:cNvPr id="48" name="CasellaDiTesto 47">
            <a:extLst>
              <a:ext uri="{FF2B5EF4-FFF2-40B4-BE49-F238E27FC236}">
                <a16:creationId xmlns:a16="http://schemas.microsoft.com/office/drawing/2014/main" id="{CC0D0BE6-A206-440B-A184-897AF433AB25}"/>
              </a:ext>
            </a:extLst>
          </p:cNvPr>
          <p:cNvSpPr txBox="1"/>
          <p:nvPr/>
        </p:nvSpPr>
        <p:spPr>
          <a:xfrm>
            <a:off x="9528170" y="355606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i="1" dirty="0"/>
              <a:t>b</a:t>
            </a:r>
            <a:endParaRPr lang="en-GB" b="1" i="1" dirty="0"/>
          </a:p>
        </p:txBody>
      </p:sp>
      <p:sp>
        <p:nvSpPr>
          <p:cNvPr id="49" name="CasellaDiTesto 48">
            <a:extLst>
              <a:ext uri="{FF2B5EF4-FFF2-40B4-BE49-F238E27FC236}">
                <a16:creationId xmlns:a16="http://schemas.microsoft.com/office/drawing/2014/main" id="{FA0EC4CA-3003-43ED-A7B9-0B95C581A53A}"/>
              </a:ext>
            </a:extLst>
          </p:cNvPr>
          <p:cNvSpPr txBox="1"/>
          <p:nvPr/>
        </p:nvSpPr>
        <p:spPr>
          <a:xfrm>
            <a:off x="6969461" y="3064193"/>
            <a:ext cx="356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i="1" dirty="0"/>
              <a:t>w</a:t>
            </a:r>
            <a:endParaRPr lang="en-GB" b="1" i="1" dirty="0"/>
          </a:p>
        </p:txBody>
      </p:sp>
      <p:sp>
        <p:nvSpPr>
          <p:cNvPr id="50" name="CasellaDiTesto 49">
            <a:extLst>
              <a:ext uri="{FF2B5EF4-FFF2-40B4-BE49-F238E27FC236}">
                <a16:creationId xmlns:a16="http://schemas.microsoft.com/office/drawing/2014/main" id="{7FD24F98-C311-4EF2-85D4-51085AE231B8}"/>
              </a:ext>
            </a:extLst>
          </p:cNvPr>
          <p:cNvSpPr txBox="1"/>
          <p:nvPr/>
        </p:nvSpPr>
        <p:spPr>
          <a:xfrm>
            <a:off x="8832057" y="3140305"/>
            <a:ext cx="279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i="1" dirty="0"/>
              <a:t>c</a:t>
            </a:r>
            <a:endParaRPr lang="en-GB" b="1" i="1" dirty="0"/>
          </a:p>
        </p:txBody>
      </p:sp>
      <p:sp>
        <p:nvSpPr>
          <p:cNvPr id="51" name="CasellaDiTesto 50">
            <a:extLst>
              <a:ext uri="{FF2B5EF4-FFF2-40B4-BE49-F238E27FC236}">
                <a16:creationId xmlns:a16="http://schemas.microsoft.com/office/drawing/2014/main" id="{E91C7D48-35A0-428C-88CD-4D4A5A87F3E6}"/>
              </a:ext>
            </a:extLst>
          </p:cNvPr>
          <p:cNvSpPr txBox="1"/>
          <p:nvPr/>
        </p:nvSpPr>
        <p:spPr>
          <a:xfrm>
            <a:off x="8475031" y="424128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i="1" dirty="0"/>
              <a:t>a</a:t>
            </a:r>
            <a:endParaRPr lang="en-GB" b="1" i="1" dirty="0"/>
          </a:p>
        </p:txBody>
      </p:sp>
      <p:sp>
        <p:nvSpPr>
          <p:cNvPr id="52" name="CasellaDiTesto 51">
            <a:extLst>
              <a:ext uri="{FF2B5EF4-FFF2-40B4-BE49-F238E27FC236}">
                <a16:creationId xmlns:a16="http://schemas.microsoft.com/office/drawing/2014/main" id="{108A7A11-AAF3-4225-BF93-EE48074A7DDC}"/>
              </a:ext>
            </a:extLst>
          </p:cNvPr>
          <p:cNvSpPr txBox="1"/>
          <p:nvPr/>
        </p:nvSpPr>
        <p:spPr>
          <a:xfrm>
            <a:off x="8212704" y="371900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i="1" dirty="0"/>
              <a:t>d</a:t>
            </a:r>
            <a:endParaRPr lang="en-GB" b="1" i="1" dirty="0"/>
          </a:p>
        </p:txBody>
      </p:sp>
      <p:sp>
        <p:nvSpPr>
          <p:cNvPr id="53" name="CasellaDiTesto 52">
            <a:extLst>
              <a:ext uri="{FF2B5EF4-FFF2-40B4-BE49-F238E27FC236}">
                <a16:creationId xmlns:a16="http://schemas.microsoft.com/office/drawing/2014/main" id="{5BBAAA4D-18EE-4134-9BAE-D0022F47D112}"/>
              </a:ext>
            </a:extLst>
          </p:cNvPr>
          <p:cNvSpPr txBox="1"/>
          <p:nvPr/>
        </p:nvSpPr>
        <p:spPr>
          <a:xfrm>
            <a:off x="7127474" y="3939277"/>
            <a:ext cx="2648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i="1" dirty="0"/>
              <a:t>t</a:t>
            </a:r>
            <a:endParaRPr lang="en-GB" b="1" i="1" dirty="0"/>
          </a:p>
        </p:txBody>
      </p:sp>
      <p:pic>
        <p:nvPicPr>
          <p:cNvPr id="55" name="Segnaposto contenuto 5">
            <a:extLst>
              <a:ext uri="{FF2B5EF4-FFF2-40B4-BE49-F238E27FC236}">
                <a16:creationId xmlns:a16="http://schemas.microsoft.com/office/drawing/2014/main" id="{DAD1ED6D-A848-4768-85E6-17D8473DA38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" r="70703" b="-2886"/>
          <a:stretch/>
        </p:blipFill>
        <p:spPr>
          <a:xfrm>
            <a:off x="2080589" y="4850956"/>
            <a:ext cx="799426" cy="248176"/>
          </a:xfrm>
          <a:prstGeom prst="rect">
            <a:avLst/>
          </a:prstGeom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4A28DCC6-65CC-4749-913D-DA2B1F3D731A}"/>
              </a:ext>
            </a:extLst>
          </p:cNvPr>
          <p:cNvSpPr txBox="1"/>
          <p:nvPr/>
        </p:nvSpPr>
        <p:spPr>
          <a:xfrm>
            <a:off x="2829216" y="4782468"/>
            <a:ext cx="5591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i="1" dirty="0"/>
              <a:t>Red </a:t>
            </a:r>
            <a:endParaRPr lang="en-GB" b="1" i="1" dirty="0"/>
          </a:p>
        </p:txBody>
      </p:sp>
      <p:pic>
        <p:nvPicPr>
          <p:cNvPr id="19" name="Immagine 18">
            <a:extLst>
              <a:ext uri="{FF2B5EF4-FFF2-40B4-BE49-F238E27FC236}">
                <a16:creationId xmlns:a16="http://schemas.microsoft.com/office/drawing/2014/main" id="{62DE6180-8A1D-4A94-951A-AB18B68BD02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682" t="25197" r="55838" b="20287"/>
          <a:stretch/>
        </p:blipFill>
        <p:spPr>
          <a:xfrm>
            <a:off x="3279966" y="4858185"/>
            <a:ext cx="430263" cy="223312"/>
          </a:xfrm>
          <a:prstGeom prst="rect">
            <a:avLst/>
          </a:prstGeom>
        </p:spPr>
      </p:pic>
      <p:pic>
        <p:nvPicPr>
          <p:cNvPr id="61" name="Immagine 60">
            <a:extLst>
              <a:ext uri="{FF2B5EF4-FFF2-40B4-BE49-F238E27FC236}">
                <a16:creationId xmlns:a16="http://schemas.microsoft.com/office/drawing/2014/main" id="{D9245830-D4FB-4178-9413-4F6EE36E962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517" t="11620" r="17015" b="8531"/>
          <a:stretch/>
        </p:blipFill>
        <p:spPr>
          <a:xfrm>
            <a:off x="3698376" y="4865851"/>
            <a:ext cx="419302" cy="191349"/>
          </a:xfrm>
          <a:prstGeom prst="rect">
            <a:avLst/>
          </a:prstGeom>
        </p:spPr>
      </p:pic>
      <p:sp>
        <p:nvSpPr>
          <p:cNvPr id="62" name="CasellaDiTesto 61">
            <a:extLst>
              <a:ext uri="{FF2B5EF4-FFF2-40B4-BE49-F238E27FC236}">
                <a16:creationId xmlns:a16="http://schemas.microsoft.com/office/drawing/2014/main" id="{DDF4CC97-0C84-4958-98A2-95B674925A12}"/>
              </a:ext>
            </a:extLst>
          </p:cNvPr>
          <p:cNvSpPr txBox="1"/>
          <p:nvPr/>
        </p:nvSpPr>
        <p:spPr>
          <a:xfrm>
            <a:off x="4037137" y="4776571"/>
            <a:ext cx="599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i="1" dirty="0"/>
              <a:t>{</a:t>
            </a:r>
            <a:r>
              <a:rPr lang="it-IT" i="1" dirty="0" err="1"/>
              <a:t>x,y</a:t>
            </a:r>
            <a:r>
              <a:rPr lang="it-IT" i="1" dirty="0"/>
              <a:t>} </a:t>
            </a:r>
            <a:endParaRPr lang="en-GB" i="1" dirty="0"/>
          </a:p>
        </p:txBody>
      </p:sp>
      <p:pic>
        <p:nvPicPr>
          <p:cNvPr id="63" name="Segnaposto contenuto 5">
            <a:extLst>
              <a:ext uri="{FF2B5EF4-FFF2-40B4-BE49-F238E27FC236}">
                <a16:creationId xmlns:a16="http://schemas.microsoft.com/office/drawing/2014/main" id="{740F3DCE-22D5-45B3-99B0-2AC9DD724B0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" r="70703" b="-2886"/>
          <a:stretch/>
        </p:blipFill>
        <p:spPr>
          <a:xfrm>
            <a:off x="6683159" y="4821054"/>
            <a:ext cx="799426" cy="248176"/>
          </a:xfrm>
          <a:prstGeom prst="rect">
            <a:avLst/>
          </a:prstGeom>
        </p:spPr>
      </p:pic>
      <p:sp>
        <p:nvSpPr>
          <p:cNvPr id="64" name="CasellaDiTesto 63">
            <a:extLst>
              <a:ext uri="{FF2B5EF4-FFF2-40B4-BE49-F238E27FC236}">
                <a16:creationId xmlns:a16="http://schemas.microsoft.com/office/drawing/2014/main" id="{76FB9CA3-D943-4E69-B23D-741A74C3EF3B}"/>
              </a:ext>
            </a:extLst>
          </p:cNvPr>
          <p:cNvSpPr txBox="1"/>
          <p:nvPr/>
        </p:nvSpPr>
        <p:spPr>
          <a:xfrm>
            <a:off x="7537652" y="4752856"/>
            <a:ext cx="599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i="1" dirty="0"/>
              <a:t>Red </a:t>
            </a:r>
            <a:endParaRPr lang="en-GB" b="1" i="1" dirty="0"/>
          </a:p>
        </p:txBody>
      </p:sp>
      <p:pic>
        <p:nvPicPr>
          <p:cNvPr id="65" name="Immagine 64">
            <a:extLst>
              <a:ext uri="{FF2B5EF4-FFF2-40B4-BE49-F238E27FC236}">
                <a16:creationId xmlns:a16="http://schemas.microsoft.com/office/drawing/2014/main" id="{A7AC7187-F6F6-4800-91E3-836ECBF141B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135" t="28202" r="56054" b="19007"/>
          <a:stretch/>
        </p:blipFill>
        <p:spPr>
          <a:xfrm>
            <a:off x="8033423" y="4845365"/>
            <a:ext cx="319419" cy="216245"/>
          </a:xfrm>
          <a:prstGeom prst="rect">
            <a:avLst/>
          </a:prstGeom>
        </p:spPr>
      </p:pic>
      <p:pic>
        <p:nvPicPr>
          <p:cNvPr id="66" name="Immagine 65">
            <a:extLst>
              <a:ext uri="{FF2B5EF4-FFF2-40B4-BE49-F238E27FC236}">
                <a16:creationId xmlns:a16="http://schemas.microsoft.com/office/drawing/2014/main" id="{0640AD51-2F71-4F40-A0F1-5031E571CA9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517" t="11620" r="17015" b="8531"/>
          <a:stretch/>
        </p:blipFill>
        <p:spPr>
          <a:xfrm>
            <a:off x="8356191" y="4839759"/>
            <a:ext cx="419302" cy="191349"/>
          </a:xfrm>
          <a:prstGeom prst="rect">
            <a:avLst/>
          </a:prstGeom>
        </p:spPr>
      </p:pic>
      <p:sp>
        <p:nvSpPr>
          <p:cNvPr id="67" name="CasellaDiTesto 66">
            <a:extLst>
              <a:ext uri="{FF2B5EF4-FFF2-40B4-BE49-F238E27FC236}">
                <a16:creationId xmlns:a16="http://schemas.microsoft.com/office/drawing/2014/main" id="{779392B8-DFFD-47DD-8036-17688DC93559}"/>
              </a:ext>
            </a:extLst>
          </p:cNvPr>
          <p:cNvSpPr txBox="1"/>
          <p:nvPr/>
        </p:nvSpPr>
        <p:spPr>
          <a:xfrm>
            <a:off x="8731929" y="4729706"/>
            <a:ext cx="14946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i="1" dirty="0"/>
              <a:t>{</a:t>
            </a:r>
            <a:r>
              <a:rPr lang="it-IT" i="1" dirty="0" err="1"/>
              <a:t>a,b,c,d,t,w,z</a:t>
            </a:r>
            <a:r>
              <a:rPr lang="it-IT" i="1" dirty="0"/>
              <a:t>} </a:t>
            </a:r>
            <a:endParaRPr lang="en-GB" i="1" dirty="0"/>
          </a:p>
        </p:txBody>
      </p:sp>
      <p:pic>
        <p:nvPicPr>
          <p:cNvPr id="68" name="Immagine 67">
            <a:extLst>
              <a:ext uri="{FF2B5EF4-FFF2-40B4-BE49-F238E27FC236}">
                <a16:creationId xmlns:a16="http://schemas.microsoft.com/office/drawing/2014/main" id="{21C403E2-D9E5-4B07-A3B0-99C85CCD772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54" t="14819" r="77019" b="11821"/>
          <a:stretch/>
        </p:blipFill>
        <p:spPr>
          <a:xfrm>
            <a:off x="7406782" y="4834910"/>
            <a:ext cx="218826" cy="209511"/>
          </a:xfrm>
          <a:prstGeom prst="rect">
            <a:avLst/>
          </a:prstGeom>
        </p:spPr>
      </p:pic>
      <p:sp>
        <p:nvSpPr>
          <p:cNvPr id="69" name="Titolo 1">
            <a:extLst>
              <a:ext uri="{FF2B5EF4-FFF2-40B4-BE49-F238E27FC236}">
                <a16:creationId xmlns:a16="http://schemas.microsoft.com/office/drawing/2014/main" id="{9B06BC08-395B-4B5D-BF4A-C9F2C833C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it-IT" dirty="0" err="1">
                <a:solidFill>
                  <a:schemeClr val="accent1"/>
                </a:solidFill>
              </a:rPr>
              <a:t>Satisfaction</a:t>
            </a:r>
            <a:r>
              <a:rPr lang="it-IT" dirty="0">
                <a:solidFill>
                  <a:schemeClr val="accent1"/>
                </a:solidFill>
              </a:rPr>
              <a:t> of a formula</a:t>
            </a:r>
            <a:endParaRPr lang="en-GB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7096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po 10">
            <a:extLst>
              <a:ext uri="{FF2B5EF4-FFF2-40B4-BE49-F238E27FC236}">
                <a16:creationId xmlns:a16="http://schemas.microsoft.com/office/drawing/2014/main" id="{132E9A84-7654-4320-9F82-557425D697E3}"/>
              </a:ext>
            </a:extLst>
          </p:cNvPr>
          <p:cNvGrpSpPr>
            <a:grpSpLocks noChangeAspect="1"/>
          </p:cNvGrpSpPr>
          <p:nvPr/>
        </p:nvGrpSpPr>
        <p:grpSpPr>
          <a:xfrm>
            <a:off x="1605215" y="2199981"/>
            <a:ext cx="3529595" cy="2663083"/>
            <a:chOff x="2565871" y="1848482"/>
            <a:chExt cx="3321242" cy="2505880"/>
          </a:xfrm>
        </p:grpSpPr>
        <p:pic>
          <p:nvPicPr>
            <p:cNvPr id="9" name="Immagine 6" descr="Immagine che contiene fotografia, verde, pensile, piccolo&#10;&#10;Descrizione generata automaticamente">
              <a:extLst>
                <a:ext uri="{FF2B5EF4-FFF2-40B4-BE49-F238E27FC236}">
                  <a16:creationId xmlns:a16="http://schemas.microsoft.com/office/drawing/2014/main" id="{A6E5E9EC-273B-49BE-A57A-BCD94FFE2FF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65871" y="1848482"/>
              <a:ext cx="3321242" cy="2505880"/>
            </a:xfrm>
            <a:prstGeom prst="rect">
              <a:avLst/>
            </a:prstGeom>
          </p:spPr>
        </p:pic>
        <p:pic>
          <p:nvPicPr>
            <p:cNvPr id="10" name="Immagine 9" descr="Immagine che contiene sedendo, tavolo, fotografia, rosso&#10;&#10;Descrizione generata automaticamente">
              <a:extLst>
                <a:ext uri="{FF2B5EF4-FFF2-40B4-BE49-F238E27FC236}">
                  <a16:creationId xmlns:a16="http://schemas.microsoft.com/office/drawing/2014/main" id="{419152A0-9E89-491F-B5F9-D6D240E30A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904" t="35783" r="62122" b="53289"/>
            <a:stretch/>
          </p:blipFill>
          <p:spPr>
            <a:xfrm>
              <a:off x="3717609" y="2726055"/>
              <a:ext cx="138113" cy="273844"/>
            </a:xfrm>
            <a:prstGeom prst="rect">
              <a:avLst/>
            </a:prstGeom>
          </p:spPr>
        </p:pic>
      </p:grp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4C3BA2F7-CB36-480B-BD4A-0D2BEEDFE6CC}"/>
              </a:ext>
            </a:extLst>
          </p:cNvPr>
          <p:cNvSpPr txBox="1"/>
          <p:nvPr/>
        </p:nvSpPr>
        <p:spPr>
          <a:xfrm>
            <a:off x="4064887" y="2390259"/>
            <a:ext cx="2859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i="1" dirty="0"/>
              <a:t>y</a:t>
            </a:r>
            <a:endParaRPr lang="en-GB" b="1" i="1" dirty="0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3F1E63D6-A692-497D-A5D2-952F55E6EF4E}"/>
              </a:ext>
            </a:extLst>
          </p:cNvPr>
          <p:cNvSpPr txBox="1"/>
          <p:nvPr/>
        </p:nvSpPr>
        <p:spPr>
          <a:xfrm>
            <a:off x="2831565" y="3075437"/>
            <a:ext cx="282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i="1" dirty="0"/>
              <a:t>x</a:t>
            </a:r>
            <a:endParaRPr lang="en-GB" b="1" i="1" dirty="0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9D819EE7-F2E6-41AD-B966-452585EBE03B}"/>
              </a:ext>
            </a:extLst>
          </p:cNvPr>
          <p:cNvSpPr txBox="1"/>
          <p:nvPr/>
        </p:nvSpPr>
        <p:spPr>
          <a:xfrm>
            <a:off x="2760436" y="2376872"/>
            <a:ext cx="268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i="1" dirty="0"/>
              <a:t>z</a:t>
            </a:r>
            <a:endParaRPr lang="en-GB" b="1" i="1" dirty="0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8053A860-F599-49D5-B3A4-CC3B335B3931}"/>
              </a:ext>
            </a:extLst>
          </p:cNvPr>
          <p:cNvSpPr txBox="1"/>
          <p:nvPr/>
        </p:nvSpPr>
        <p:spPr>
          <a:xfrm>
            <a:off x="4523840" y="3597857"/>
            <a:ext cx="298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i="1" dirty="0"/>
              <a:t>b</a:t>
            </a:r>
            <a:endParaRPr lang="en-GB" b="1" i="1" dirty="0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1CEF533F-829A-42F9-92A2-373C599F6A1E}"/>
              </a:ext>
            </a:extLst>
          </p:cNvPr>
          <p:cNvSpPr txBox="1"/>
          <p:nvPr/>
        </p:nvSpPr>
        <p:spPr>
          <a:xfrm>
            <a:off x="1936556" y="3096459"/>
            <a:ext cx="346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i="1" dirty="0"/>
              <a:t>w</a:t>
            </a:r>
            <a:endParaRPr lang="en-GB" b="1" i="1" dirty="0"/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7648A080-200B-4AB3-9DB8-5E246A7A543B}"/>
              </a:ext>
            </a:extLst>
          </p:cNvPr>
          <p:cNvSpPr txBox="1"/>
          <p:nvPr/>
        </p:nvSpPr>
        <p:spPr>
          <a:xfrm>
            <a:off x="3818202" y="3163046"/>
            <a:ext cx="271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i="1" dirty="0"/>
              <a:t>c</a:t>
            </a:r>
            <a:endParaRPr lang="en-GB" b="1" i="1" dirty="0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3E94365D-0004-45D9-8182-F27D9057B9E8}"/>
              </a:ext>
            </a:extLst>
          </p:cNvPr>
          <p:cNvSpPr txBox="1"/>
          <p:nvPr/>
        </p:nvSpPr>
        <p:spPr>
          <a:xfrm>
            <a:off x="3461176" y="4292600"/>
            <a:ext cx="298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i="1" dirty="0"/>
              <a:t>a</a:t>
            </a:r>
            <a:endParaRPr lang="en-GB" b="1" i="1" dirty="0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CD70322F-47B6-46FD-9385-DBE3D1E8BBC8}"/>
              </a:ext>
            </a:extLst>
          </p:cNvPr>
          <p:cNvSpPr txBox="1"/>
          <p:nvPr/>
        </p:nvSpPr>
        <p:spPr>
          <a:xfrm>
            <a:off x="3217899" y="3751272"/>
            <a:ext cx="298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i="1" dirty="0"/>
              <a:t>d</a:t>
            </a:r>
            <a:endParaRPr lang="en-GB" b="1" i="1" dirty="0"/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0D57C838-D1BC-4C45-8EFC-3341BA166A36}"/>
              </a:ext>
            </a:extLst>
          </p:cNvPr>
          <p:cNvSpPr txBox="1"/>
          <p:nvPr/>
        </p:nvSpPr>
        <p:spPr>
          <a:xfrm>
            <a:off x="2104094" y="3990593"/>
            <a:ext cx="257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i="1" dirty="0"/>
              <a:t>t</a:t>
            </a:r>
            <a:endParaRPr lang="en-GB" b="1" i="1" dirty="0"/>
          </a:p>
        </p:txBody>
      </p:sp>
      <p:sp>
        <p:nvSpPr>
          <p:cNvPr id="36" name="Titolo 1">
            <a:extLst>
              <a:ext uri="{FF2B5EF4-FFF2-40B4-BE49-F238E27FC236}">
                <a16:creationId xmlns:a16="http://schemas.microsoft.com/office/drawing/2014/main" id="{B0BF02B4-7A1D-4FE4-BFB8-CF7F289712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it-IT" dirty="0" err="1">
                <a:solidFill>
                  <a:schemeClr val="accent1"/>
                </a:solidFill>
              </a:rPr>
              <a:t>Satisfaction</a:t>
            </a:r>
            <a:r>
              <a:rPr lang="it-IT" dirty="0">
                <a:solidFill>
                  <a:schemeClr val="accent1"/>
                </a:solidFill>
              </a:rPr>
              <a:t> of a formula</a:t>
            </a:r>
            <a:endParaRPr lang="en-GB" dirty="0">
              <a:solidFill>
                <a:schemeClr val="accent1"/>
              </a:solidFill>
            </a:endParaRPr>
          </a:p>
        </p:txBody>
      </p:sp>
      <p:grpSp>
        <p:nvGrpSpPr>
          <p:cNvPr id="49" name="Gruppo 48">
            <a:extLst>
              <a:ext uri="{FF2B5EF4-FFF2-40B4-BE49-F238E27FC236}">
                <a16:creationId xmlns:a16="http://schemas.microsoft.com/office/drawing/2014/main" id="{8FF90FDC-906A-4A89-AEE4-97D15C6E455C}"/>
              </a:ext>
            </a:extLst>
          </p:cNvPr>
          <p:cNvGrpSpPr>
            <a:grpSpLocks noChangeAspect="1"/>
          </p:cNvGrpSpPr>
          <p:nvPr/>
        </p:nvGrpSpPr>
        <p:grpSpPr>
          <a:xfrm>
            <a:off x="6640815" y="2209165"/>
            <a:ext cx="3529595" cy="2663083"/>
            <a:chOff x="2565871" y="1848482"/>
            <a:chExt cx="3321242" cy="2505880"/>
          </a:xfrm>
        </p:grpSpPr>
        <p:pic>
          <p:nvPicPr>
            <p:cNvPr id="50" name="Immagine 6" descr="Immagine che contiene fotografia, verde, pensile, piccolo&#10;&#10;Descrizione generata automaticamente">
              <a:extLst>
                <a:ext uri="{FF2B5EF4-FFF2-40B4-BE49-F238E27FC236}">
                  <a16:creationId xmlns:a16="http://schemas.microsoft.com/office/drawing/2014/main" id="{8B41534A-E092-453A-8ABA-61E0A09664B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65871" y="1848482"/>
              <a:ext cx="3321242" cy="2505880"/>
            </a:xfrm>
            <a:prstGeom prst="rect">
              <a:avLst/>
            </a:prstGeom>
          </p:spPr>
        </p:pic>
        <p:pic>
          <p:nvPicPr>
            <p:cNvPr id="51" name="Immagine 50" descr="Immagine che contiene sedendo, tavolo, fotografia, rosso&#10;&#10;Descrizione generata automaticamente">
              <a:extLst>
                <a:ext uri="{FF2B5EF4-FFF2-40B4-BE49-F238E27FC236}">
                  <a16:creationId xmlns:a16="http://schemas.microsoft.com/office/drawing/2014/main" id="{C700BB0D-0FCD-45A4-B698-7C078C4CD8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904" t="35783" r="62122" b="53289"/>
            <a:stretch/>
          </p:blipFill>
          <p:spPr>
            <a:xfrm>
              <a:off x="3717609" y="2726055"/>
              <a:ext cx="138113" cy="273844"/>
            </a:xfrm>
            <a:prstGeom prst="rect">
              <a:avLst/>
            </a:prstGeom>
          </p:spPr>
        </p:pic>
      </p:grpSp>
      <p:sp>
        <p:nvSpPr>
          <p:cNvPr id="52" name="CasellaDiTesto 51">
            <a:extLst>
              <a:ext uri="{FF2B5EF4-FFF2-40B4-BE49-F238E27FC236}">
                <a16:creationId xmlns:a16="http://schemas.microsoft.com/office/drawing/2014/main" id="{C8A5571F-0ADE-49E2-A9CC-141F524D3A60}"/>
              </a:ext>
            </a:extLst>
          </p:cNvPr>
          <p:cNvSpPr txBox="1"/>
          <p:nvPr/>
        </p:nvSpPr>
        <p:spPr>
          <a:xfrm>
            <a:off x="9100487" y="2399443"/>
            <a:ext cx="2859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i="1" dirty="0"/>
              <a:t>y</a:t>
            </a:r>
            <a:endParaRPr lang="en-GB" b="1" i="1" dirty="0"/>
          </a:p>
        </p:txBody>
      </p:sp>
      <p:sp>
        <p:nvSpPr>
          <p:cNvPr id="53" name="CasellaDiTesto 52">
            <a:extLst>
              <a:ext uri="{FF2B5EF4-FFF2-40B4-BE49-F238E27FC236}">
                <a16:creationId xmlns:a16="http://schemas.microsoft.com/office/drawing/2014/main" id="{1EC7EECA-E6F1-4F5B-936C-03B861F85E68}"/>
              </a:ext>
            </a:extLst>
          </p:cNvPr>
          <p:cNvSpPr txBox="1"/>
          <p:nvPr/>
        </p:nvSpPr>
        <p:spPr>
          <a:xfrm>
            <a:off x="7867165" y="3084621"/>
            <a:ext cx="282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i="1" dirty="0"/>
              <a:t>x</a:t>
            </a:r>
            <a:endParaRPr lang="en-GB" b="1" i="1" dirty="0"/>
          </a:p>
        </p:txBody>
      </p:sp>
      <p:sp>
        <p:nvSpPr>
          <p:cNvPr id="54" name="CasellaDiTesto 53">
            <a:extLst>
              <a:ext uri="{FF2B5EF4-FFF2-40B4-BE49-F238E27FC236}">
                <a16:creationId xmlns:a16="http://schemas.microsoft.com/office/drawing/2014/main" id="{1B1D01D9-3711-4EFB-9B15-DF6B026A89B2}"/>
              </a:ext>
            </a:extLst>
          </p:cNvPr>
          <p:cNvSpPr txBox="1"/>
          <p:nvPr/>
        </p:nvSpPr>
        <p:spPr>
          <a:xfrm>
            <a:off x="7796036" y="2386056"/>
            <a:ext cx="268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i="1" dirty="0"/>
              <a:t>z</a:t>
            </a:r>
            <a:endParaRPr lang="en-GB" b="1" i="1" dirty="0"/>
          </a:p>
        </p:txBody>
      </p:sp>
      <p:sp>
        <p:nvSpPr>
          <p:cNvPr id="55" name="CasellaDiTesto 54">
            <a:extLst>
              <a:ext uri="{FF2B5EF4-FFF2-40B4-BE49-F238E27FC236}">
                <a16:creationId xmlns:a16="http://schemas.microsoft.com/office/drawing/2014/main" id="{03B4BC21-A3EB-43BF-A71A-66A37D158630}"/>
              </a:ext>
            </a:extLst>
          </p:cNvPr>
          <p:cNvSpPr txBox="1"/>
          <p:nvPr/>
        </p:nvSpPr>
        <p:spPr>
          <a:xfrm>
            <a:off x="9559440" y="3607041"/>
            <a:ext cx="298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i="1" dirty="0"/>
              <a:t>b</a:t>
            </a:r>
            <a:endParaRPr lang="en-GB" b="1" i="1" dirty="0"/>
          </a:p>
        </p:txBody>
      </p:sp>
      <p:sp>
        <p:nvSpPr>
          <p:cNvPr id="56" name="CasellaDiTesto 55">
            <a:extLst>
              <a:ext uri="{FF2B5EF4-FFF2-40B4-BE49-F238E27FC236}">
                <a16:creationId xmlns:a16="http://schemas.microsoft.com/office/drawing/2014/main" id="{2F821C12-A3C5-45E3-BAEF-C3C4CDD2682A}"/>
              </a:ext>
            </a:extLst>
          </p:cNvPr>
          <p:cNvSpPr txBox="1"/>
          <p:nvPr/>
        </p:nvSpPr>
        <p:spPr>
          <a:xfrm>
            <a:off x="6972156" y="3105643"/>
            <a:ext cx="346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i="1" dirty="0"/>
              <a:t>w</a:t>
            </a:r>
            <a:endParaRPr lang="en-GB" b="1" i="1" dirty="0"/>
          </a:p>
        </p:txBody>
      </p:sp>
      <p:sp>
        <p:nvSpPr>
          <p:cNvPr id="57" name="CasellaDiTesto 56">
            <a:extLst>
              <a:ext uri="{FF2B5EF4-FFF2-40B4-BE49-F238E27FC236}">
                <a16:creationId xmlns:a16="http://schemas.microsoft.com/office/drawing/2014/main" id="{A8B3318A-1802-4E06-99B3-1F92A834254E}"/>
              </a:ext>
            </a:extLst>
          </p:cNvPr>
          <p:cNvSpPr txBox="1"/>
          <p:nvPr/>
        </p:nvSpPr>
        <p:spPr>
          <a:xfrm>
            <a:off x="8853802" y="3172230"/>
            <a:ext cx="271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i="1" dirty="0"/>
              <a:t>c</a:t>
            </a:r>
            <a:endParaRPr lang="en-GB" b="1" i="1" dirty="0"/>
          </a:p>
        </p:txBody>
      </p:sp>
      <p:sp>
        <p:nvSpPr>
          <p:cNvPr id="58" name="CasellaDiTesto 57">
            <a:extLst>
              <a:ext uri="{FF2B5EF4-FFF2-40B4-BE49-F238E27FC236}">
                <a16:creationId xmlns:a16="http://schemas.microsoft.com/office/drawing/2014/main" id="{739D9EF9-CEF0-42D3-935B-22692FEDFADD}"/>
              </a:ext>
            </a:extLst>
          </p:cNvPr>
          <p:cNvSpPr txBox="1"/>
          <p:nvPr/>
        </p:nvSpPr>
        <p:spPr>
          <a:xfrm>
            <a:off x="8496776" y="4301784"/>
            <a:ext cx="298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i="1" dirty="0"/>
              <a:t>a</a:t>
            </a:r>
            <a:endParaRPr lang="en-GB" b="1" i="1" dirty="0"/>
          </a:p>
        </p:txBody>
      </p:sp>
      <p:sp>
        <p:nvSpPr>
          <p:cNvPr id="59" name="CasellaDiTesto 58">
            <a:extLst>
              <a:ext uri="{FF2B5EF4-FFF2-40B4-BE49-F238E27FC236}">
                <a16:creationId xmlns:a16="http://schemas.microsoft.com/office/drawing/2014/main" id="{22BA9B93-A54F-4231-9173-14FAE0CF3356}"/>
              </a:ext>
            </a:extLst>
          </p:cNvPr>
          <p:cNvSpPr txBox="1"/>
          <p:nvPr/>
        </p:nvSpPr>
        <p:spPr>
          <a:xfrm>
            <a:off x="8253499" y="3760456"/>
            <a:ext cx="298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i="1" dirty="0"/>
              <a:t>d</a:t>
            </a:r>
            <a:endParaRPr lang="en-GB" b="1" i="1" dirty="0"/>
          </a:p>
        </p:txBody>
      </p:sp>
      <p:sp>
        <p:nvSpPr>
          <p:cNvPr id="60" name="CasellaDiTesto 59">
            <a:extLst>
              <a:ext uri="{FF2B5EF4-FFF2-40B4-BE49-F238E27FC236}">
                <a16:creationId xmlns:a16="http://schemas.microsoft.com/office/drawing/2014/main" id="{28736463-4EC9-4D61-A7C5-0476A637139B}"/>
              </a:ext>
            </a:extLst>
          </p:cNvPr>
          <p:cNvSpPr txBox="1"/>
          <p:nvPr/>
        </p:nvSpPr>
        <p:spPr>
          <a:xfrm>
            <a:off x="7139694" y="3999777"/>
            <a:ext cx="257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i="1" dirty="0"/>
              <a:t>t</a:t>
            </a:r>
            <a:endParaRPr lang="en-GB" b="1" i="1" dirty="0"/>
          </a:p>
        </p:txBody>
      </p:sp>
      <p:sp>
        <p:nvSpPr>
          <p:cNvPr id="64" name="CasellaDiTesto 63">
            <a:extLst>
              <a:ext uri="{FF2B5EF4-FFF2-40B4-BE49-F238E27FC236}">
                <a16:creationId xmlns:a16="http://schemas.microsoft.com/office/drawing/2014/main" id="{90718F6B-CD28-4B32-9493-ED5E0857DA97}"/>
              </a:ext>
            </a:extLst>
          </p:cNvPr>
          <p:cNvSpPr txBox="1"/>
          <p:nvPr/>
        </p:nvSpPr>
        <p:spPr>
          <a:xfrm>
            <a:off x="2572658" y="4873592"/>
            <a:ext cx="549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i="1" dirty="0"/>
              <a:t>Red</a:t>
            </a:r>
            <a:endParaRPr lang="en-GB" b="1" i="1" dirty="0"/>
          </a:p>
        </p:txBody>
      </p:sp>
      <p:sp>
        <p:nvSpPr>
          <p:cNvPr id="65" name="CasellaDiTesto 64">
            <a:extLst>
              <a:ext uri="{FF2B5EF4-FFF2-40B4-BE49-F238E27FC236}">
                <a16:creationId xmlns:a16="http://schemas.microsoft.com/office/drawing/2014/main" id="{045B62E4-D235-4B36-A127-7F7ED7F22BC2}"/>
              </a:ext>
            </a:extLst>
          </p:cNvPr>
          <p:cNvSpPr txBox="1"/>
          <p:nvPr/>
        </p:nvSpPr>
        <p:spPr>
          <a:xfrm>
            <a:off x="3260080" y="4873592"/>
            <a:ext cx="765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i="1" dirty="0"/>
              <a:t>Green</a:t>
            </a:r>
            <a:endParaRPr lang="en-GB" b="1" i="1" dirty="0"/>
          </a:p>
        </p:txBody>
      </p:sp>
      <p:pic>
        <p:nvPicPr>
          <p:cNvPr id="66" name="Immagine 65">
            <a:extLst>
              <a:ext uri="{FF2B5EF4-FFF2-40B4-BE49-F238E27FC236}">
                <a16:creationId xmlns:a16="http://schemas.microsoft.com/office/drawing/2014/main" id="{0AF2E743-A9F7-4625-9FB2-379B5AB1510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999" t="-6244" r="22038" b="1507"/>
          <a:stretch/>
        </p:blipFill>
        <p:spPr>
          <a:xfrm>
            <a:off x="3114005" y="4881756"/>
            <a:ext cx="154688" cy="296073"/>
          </a:xfrm>
          <a:prstGeom prst="rect">
            <a:avLst/>
          </a:prstGeom>
        </p:spPr>
      </p:pic>
      <p:pic>
        <p:nvPicPr>
          <p:cNvPr id="67" name="Immagine 66">
            <a:extLst>
              <a:ext uri="{FF2B5EF4-FFF2-40B4-BE49-F238E27FC236}">
                <a16:creationId xmlns:a16="http://schemas.microsoft.com/office/drawing/2014/main" id="{4FE06C56-DA11-4D71-91B2-869E0694623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64" t="25197" r="55838" b="20287"/>
          <a:stretch/>
        </p:blipFill>
        <p:spPr>
          <a:xfrm>
            <a:off x="3982660" y="4946258"/>
            <a:ext cx="338457" cy="223312"/>
          </a:xfrm>
          <a:prstGeom prst="rect">
            <a:avLst/>
          </a:prstGeom>
        </p:spPr>
      </p:pic>
      <p:pic>
        <p:nvPicPr>
          <p:cNvPr id="68" name="Immagine 67">
            <a:extLst>
              <a:ext uri="{FF2B5EF4-FFF2-40B4-BE49-F238E27FC236}">
                <a16:creationId xmlns:a16="http://schemas.microsoft.com/office/drawing/2014/main" id="{A203375F-6A80-4784-B158-4818BDCA863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517" t="11620" r="17015" b="8531"/>
          <a:stretch/>
        </p:blipFill>
        <p:spPr>
          <a:xfrm>
            <a:off x="4298163" y="4940639"/>
            <a:ext cx="489340" cy="223311"/>
          </a:xfrm>
          <a:prstGeom prst="rect">
            <a:avLst/>
          </a:prstGeom>
        </p:spPr>
      </p:pic>
      <p:sp>
        <p:nvSpPr>
          <p:cNvPr id="69" name="CasellaDiTesto 68">
            <a:extLst>
              <a:ext uri="{FF2B5EF4-FFF2-40B4-BE49-F238E27FC236}">
                <a16:creationId xmlns:a16="http://schemas.microsoft.com/office/drawing/2014/main" id="{35C1DFFC-9FF9-4834-9BB8-321553FD592F}"/>
              </a:ext>
            </a:extLst>
          </p:cNvPr>
          <p:cNvSpPr txBox="1"/>
          <p:nvPr/>
        </p:nvSpPr>
        <p:spPr>
          <a:xfrm>
            <a:off x="4728471" y="4847202"/>
            <a:ext cx="428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i="1" dirty="0"/>
              <a:t>{x}</a:t>
            </a:r>
            <a:endParaRPr lang="en-GB" i="1" dirty="0"/>
          </a:p>
        </p:txBody>
      </p:sp>
      <p:pic>
        <p:nvPicPr>
          <p:cNvPr id="75" name="Immagine 74">
            <a:extLst>
              <a:ext uri="{FF2B5EF4-FFF2-40B4-BE49-F238E27FC236}">
                <a16:creationId xmlns:a16="http://schemas.microsoft.com/office/drawing/2014/main" id="{11CE24EB-5C51-4C9B-A9AF-8F9FBF721DE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7623" y="1904929"/>
            <a:ext cx="2069671" cy="316629"/>
          </a:xfrm>
          <a:prstGeom prst="rect">
            <a:avLst/>
          </a:prstGeom>
        </p:spPr>
      </p:pic>
      <p:pic>
        <p:nvPicPr>
          <p:cNvPr id="77" name="Immagine 76">
            <a:extLst>
              <a:ext uri="{FF2B5EF4-FFF2-40B4-BE49-F238E27FC236}">
                <a16:creationId xmlns:a16="http://schemas.microsoft.com/office/drawing/2014/main" id="{9B5F059C-CB00-48AF-81CE-0D958D646B5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795" b="2760"/>
          <a:stretch/>
        </p:blipFill>
        <p:spPr>
          <a:xfrm>
            <a:off x="1649190" y="4900614"/>
            <a:ext cx="999212" cy="296074"/>
          </a:xfrm>
          <a:prstGeom prst="rect">
            <a:avLst/>
          </a:prstGeom>
        </p:spPr>
      </p:pic>
      <p:pic>
        <p:nvPicPr>
          <p:cNvPr id="79" name="Immagine 78">
            <a:extLst>
              <a:ext uri="{FF2B5EF4-FFF2-40B4-BE49-F238E27FC236}">
                <a16:creationId xmlns:a16="http://schemas.microsoft.com/office/drawing/2014/main" id="{0CA0F4A8-B38D-4CE9-B99A-A23EDB66C8F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5540" y="1907447"/>
            <a:ext cx="1602472" cy="311592"/>
          </a:xfrm>
          <a:prstGeom prst="rect">
            <a:avLst/>
          </a:prstGeom>
        </p:spPr>
      </p:pic>
      <p:pic>
        <p:nvPicPr>
          <p:cNvPr id="80" name="Immagine 79">
            <a:extLst>
              <a:ext uri="{FF2B5EF4-FFF2-40B4-BE49-F238E27FC236}">
                <a16:creationId xmlns:a16="http://schemas.microsoft.com/office/drawing/2014/main" id="{F1938915-0348-452E-8442-7C403423862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795" b="2760"/>
          <a:stretch/>
        </p:blipFill>
        <p:spPr>
          <a:xfrm>
            <a:off x="6907014" y="4891280"/>
            <a:ext cx="999212" cy="296074"/>
          </a:xfrm>
          <a:prstGeom prst="rect">
            <a:avLst/>
          </a:prstGeom>
        </p:spPr>
      </p:pic>
      <p:pic>
        <p:nvPicPr>
          <p:cNvPr id="81" name="Immagine 80">
            <a:extLst>
              <a:ext uri="{FF2B5EF4-FFF2-40B4-BE49-F238E27FC236}">
                <a16:creationId xmlns:a16="http://schemas.microsoft.com/office/drawing/2014/main" id="{48306823-11FF-4312-99A8-B286300F8315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021" t="-755" r="17017" b="7511"/>
          <a:stretch/>
        </p:blipFill>
        <p:spPr>
          <a:xfrm>
            <a:off x="7843924" y="4906322"/>
            <a:ext cx="351927" cy="290539"/>
          </a:xfrm>
          <a:prstGeom prst="rect">
            <a:avLst/>
          </a:prstGeom>
        </p:spPr>
      </p:pic>
      <p:sp>
        <p:nvSpPr>
          <p:cNvPr id="82" name="CasellaDiTesto 81">
            <a:extLst>
              <a:ext uri="{FF2B5EF4-FFF2-40B4-BE49-F238E27FC236}">
                <a16:creationId xmlns:a16="http://schemas.microsoft.com/office/drawing/2014/main" id="{CC1E0752-DC3F-4062-BB07-DFBC3900406C}"/>
              </a:ext>
            </a:extLst>
          </p:cNvPr>
          <p:cNvSpPr txBox="1"/>
          <p:nvPr/>
        </p:nvSpPr>
        <p:spPr>
          <a:xfrm>
            <a:off x="8106251" y="4857950"/>
            <a:ext cx="549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i="1" dirty="0"/>
              <a:t>Red</a:t>
            </a:r>
            <a:endParaRPr lang="en-GB" b="1" i="1" dirty="0"/>
          </a:p>
        </p:txBody>
      </p:sp>
      <p:pic>
        <p:nvPicPr>
          <p:cNvPr id="83" name="Immagine 82">
            <a:extLst>
              <a:ext uri="{FF2B5EF4-FFF2-40B4-BE49-F238E27FC236}">
                <a16:creationId xmlns:a16="http://schemas.microsoft.com/office/drawing/2014/main" id="{0778AA05-5A19-4D5F-9EA8-EC267F356D4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64" t="25197" r="55838" b="20287"/>
          <a:stretch/>
        </p:blipFill>
        <p:spPr>
          <a:xfrm>
            <a:off x="8627205" y="4946258"/>
            <a:ext cx="338457" cy="223312"/>
          </a:xfrm>
          <a:prstGeom prst="rect">
            <a:avLst/>
          </a:prstGeom>
        </p:spPr>
      </p:pic>
      <p:pic>
        <p:nvPicPr>
          <p:cNvPr id="84" name="Immagine 83">
            <a:extLst>
              <a:ext uri="{FF2B5EF4-FFF2-40B4-BE49-F238E27FC236}">
                <a16:creationId xmlns:a16="http://schemas.microsoft.com/office/drawing/2014/main" id="{56828CDB-E0BE-4A63-84B2-E7544228490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517" t="11620" r="17015" b="8531"/>
          <a:stretch/>
        </p:blipFill>
        <p:spPr>
          <a:xfrm>
            <a:off x="8933183" y="4931114"/>
            <a:ext cx="489340" cy="223311"/>
          </a:xfrm>
          <a:prstGeom prst="rect">
            <a:avLst/>
          </a:prstGeom>
        </p:spPr>
      </p:pic>
      <p:sp>
        <p:nvSpPr>
          <p:cNvPr id="85" name="CasellaDiTesto 84">
            <a:extLst>
              <a:ext uri="{FF2B5EF4-FFF2-40B4-BE49-F238E27FC236}">
                <a16:creationId xmlns:a16="http://schemas.microsoft.com/office/drawing/2014/main" id="{23006EA4-2B4B-4708-868D-B578F8B10F50}"/>
              </a:ext>
            </a:extLst>
          </p:cNvPr>
          <p:cNvSpPr txBox="1"/>
          <p:nvPr/>
        </p:nvSpPr>
        <p:spPr>
          <a:xfrm>
            <a:off x="9373016" y="4837677"/>
            <a:ext cx="8041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i="1" dirty="0"/>
              <a:t>{</a:t>
            </a:r>
            <a:r>
              <a:rPr lang="it-IT" i="1" dirty="0" err="1"/>
              <a:t>c,d</a:t>
            </a:r>
            <a:r>
              <a:rPr lang="it-IT" i="1" dirty="0"/>
              <a:t>}</a:t>
            </a:r>
            <a:endParaRPr lang="en-GB" i="1" dirty="0"/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4A3BF53B-4EE3-4247-8830-D8D73B747A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CAA9-A281-4BED-B172-048C7AE96558}" type="slidenum">
              <a:rPr lang="fr-CH" smtClean="0"/>
              <a:t>7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1855907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DFE89B0-549B-46D4-8630-1A1F600449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CAA9-A281-4BED-B172-048C7AE96558}" type="slidenum">
              <a:rPr lang="fr-CH" smtClean="0"/>
              <a:t>8</a:t>
            </a:fld>
            <a:endParaRPr lang="fr-CH"/>
          </a:p>
        </p:txBody>
      </p:sp>
      <p:grpSp>
        <p:nvGrpSpPr>
          <p:cNvPr id="12" name="Gruppo 11">
            <a:extLst>
              <a:ext uri="{FF2B5EF4-FFF2-40B4-BE49-F238E27FC236}">
                <a16:creationId xmlns:a16="http://schemas.microsoft.com/office/drawing/2014/main" id="{4DEA7CFC-DC80-4B84-A235-A6A01E6C5EAF}"/>
              </a:ext>
            </a:extLst>
          </p:cNvPr>
          <p:cNvGrpSpPr/>
          <p:nvPr/>
        </p:nvGrpSpPr>
        <p:grpSpPr>
          <a:xfrm>
            <a:off x="1594083" y="2196868"/>
            <a:ext cx="3683801" cy="2663083"/>
            <a:chOff x="1827864" y="2748354"/>
            <a:chExt cx="3475187" cy="2505880"/>
          </a:xfrm>
        </p:grpSpPr>
        <p:pic>
          <p:nvPicPr>
            <p:cNvPr id="9" name="Immagine 8" descr="Immagine che contiene sedendo, tavolo, fotografia, rosso&#10;&#10;Descrizione generata automaticamente">
              <a:extLst>
                <a:ext uri="{FF2B5EF4-FFF2-40B4-BE49-F238E27FC236}">
                  <a16:creationId xmlns:a16="http://schemas.microsoft.com/office/drawing/2014/main" id="{9B953B93-AD0A-4616-9DE0-D59CB4B04A5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27864" y="2748354"/>
              <a:ext cx="3475187" cy="2505880"/>
            </a:xfrm>
            <a:prstGeom prst="rect">
              <a:avLst/>
            </a:prstGeom>
          </p:spPr>
        </p:pic>
        <p:pic>
          <p:nvPicPr>
            <p:cNvPr id="10" name="Immagine 9" descr="Immagine che contiene sedendo, tavolo, fotografia, rosso&#10;&#10;Descrizione generata automaticamente">
              <a:extLst>
                <a:ext uri="{FF2B5EF4-FFF2-40B4-BE49-F238E27FC236}">
                  <a16:creationId xmlns:a16="http://schemas.microsoft.com/office/drawing/2014/main" id="{EB02008A-AD56-412A-A0C2-B4150D09487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658" t="10168" r="24736" b="78809"/>
            <a:stretch/>
          </p:blipFill>
          <p:spPr>
            <a:xfrm>
              <a:off x="3950176" y="3737768"/>
              <a:ext cx="264319" cy="276226"/>
            </a:xfrm>
            <a:prstGeom prst="rect">
              <a:avLst/>
            </a:prstGeom>
          </p:spPr>
        </p:pic>
        <p:pic>
          <p:nvPicPr>
            <p:cNvPr id="11" name="Immagine 6" descr="Immagine che contiene fotografia, verde, pensile, piccolo&#10;&#10;Descrizione generata automaticamente">
              <a:extLst>
                <a:ext uri="{FF2B5EF4-FFF2-40B4-BE49-F238E27FC236}">
                  <a16:creationId xmlns:a16="http://schemas.microsoft.com/office/drawing/2014/main" id="{156DF8C5-C9B5-4559-AAF2-97BC192520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2615" t="54552" r="9212" b="34710"/>
            <a:stretch/>
          </p:blipFill>
          <p:spPr>
            <a:xfrm>
              <a:off x="4615656" y="4144168"/>
              <a:ext cx="271463" cy="269081"/>
            </a:xfrm>
            <a:prstGeom prst="rect">
              <a:avLst/>
            </a:prstGeom>
          </p:spPr>
        </p:pic>
      </p:grpSp>
      <p:grpSp>
        <p:nvGrpSpPr>
          <p:cNvPr id="13" name="Gruppo 12">
            <a:extLst>
              <a:ext uri="{FF2B5EF4-FFF2-40B4-BE49-F238E27FC236}">
                <a16:creationId xmlns:a16="http://schemas.microsoft.com/office/drawing/2014/main" id="{4EFE9C1A-C2B8-4467-B976-8CFB3FA5E445}"/>
              </a:ext>
            </a:extLst>
          </p:cNvPr>
          <p:cNvGrpSpPr>
            <a:grpSpLocks noChangeAspect="1"/>
          </p:cNvGrpSpPr>
          <p:nvPr/>
        </p:nvGrpSpPr>
        <p:grpSpPr>
          <a:xfrm>
            <a:off x="6637281" y="2205257"/>
            <a:ext cx="3529595" cy="2663083"/>
            <a:chOff x="2565871" y="1848482"/>
            <a:chExt cx="3321242" cy="2505880"/>
          </a:xfrm>
        </p:grpSpPr>
        <p:pic>
          <p:nvPicPr>
            <p:cNvPr id="14" name="Immagine 6" descr="Immagine che contiene fotografia, verde, pensile, piccolo&#10;&#10;Descrizione generata automaticamente">
              <a:extLst>
                <a:ext uri="{FF2B5EF4-FFF2-40B4-BE49-F238E27FC236}">
                  <a16:creationId xmlns:a16="http://schemas.microsoft.com/office/drawing/2014/main" id="{1F34ACCB-B0C8-4DFC-9655-E2D191DBE9D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65871" y="1848482"/>
              <a:ext cx="3321242" cy="2505880"/>
            </a:xfrm>
            <a:prstGeom prst="rect">
              <a:avLst/>
            </a:prstGeom>
          </p:spPr>
        </p:pic>
        <p:pic>
          <p:nvPicPr>
            <p:cNvPr id="15" name="Immagine 14" descr="Immagine che contiene sedendo, tavolo, fotografia, rosso&#10;&#10;Descrizione generata automaticamente">
              <a:extLst>
                <a:ext uri="{FF2B5EF4-FFF2-40B4-BE49-F238E27FC236}">
                  <a16:creationId xmlns:a16="http://schemas.microsoft.com/office/drawing/2014/main" id="{B2132495-1F2F-42CB-9E24-438B08C172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904" t="35783" r="62122" b="53289"/>
            <a:stretch/>
          </p:blipFill>
          <p:spPr>
            <a:xfrm>
              <a:off x="3717609" y="2726055"/>
              <a:ext cx="138113" cy="273844"/>
            </a:xfrm>
            <a:prstGeom prst="rect">
              <a:avLst/>
            </a:prstGeom>
          </p:spPr>
        </p:pic>
      </p:grp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C0ED3458-790F-4E19-AA34-0F4A0ED994CD}"/>
              </a:ext>
            </a:extLst>
          </p:cNvPr>
          <p:cNvSpPr txBox="1"/>
          <p:nvPr/>
        </p:nvSpPr>
        <p:spPr>
          <a:xfrm>
            <a:off x="9096953" y="2395535"/>
            <a:ext cx="2859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i="1" dirty="0"/>
              <a:t>y</a:t>
            </a:r>
            <a:endParaRPr lang="en-GB" b="1" i="1" dirty="0"/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9D76D11A-4F8A-40A2-898E-DDC1CFF522CF}"/>
              </a:ext>
            </a:extLst>
          </p:cNvPr>
          <p:cNvSpPr txBox="1"/>
          <p:nvPr/>
        </p:nvSpPr>
        <p:spPr>
          <a:xfrm>
            <a:off x="7863631" y="3080713"/>
            <a:ext cx="282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i="1" dirty="0"/>
              <a:t>x</a:t>
            </a:r>
            <a:endParaRPr lang="en-GB" b="1" i="1" dirty="0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9BBD36E0-B278-4034-9EE5-89BDAEF493C0}"/>
              </a:ext>
            </a:extLst>
          </p:cNvPr>
          <p:cNvSpPr txBox="1"/>
          <p:nvPr/>
        </p:nvSpPr>
        <p:spPr>
          <a:xfrm>
            <a:off x="7792502" y="2382148"/>
            <a:ext cx="268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i="1" dirty="0"/>
              <a:t>z</a:t>
            </a:r>
            <a:endParaRPr lang="en-GB" b="1" i="1" dirty="0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3BE03E65-0303-4F81-88DE-B9032C83AD9E}"/>
              </a:ext>
            </a:extLst>
          </p:cNvPr>
          <p:cNvSpPr txBox="1"/>
          <p:nvPr/>
        </p:nvSpPr>
        <p:spPr>
          <a:xfrm>
            <a:off x="9555906" y="3603133"/>
            <a:ext cx="298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i="1" dirty="0"/>
              <a:t>b</a:t>
            </a:r>
            <a:endParaRPr lang="en-GB" b="1" i="1" dirty="0"/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509CD4CA-9C4F-41AE-9C34-D5BFB115F675}"/>
              </a:ext>
            </a:extLst>
          </p:cNvPr>
          <p:cNvSpPr txBox="1"/>
          <p:nvPr/>
        </p:nvSpPr>
        <p:spPr>
          <a:xfrm>
            <a:off x="6968622" y="3101735"/>
            <a:ext cx="346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i="1" dirty="0"/>
              <a:t>w</a:t>
            </a:r>
            <a:endParaRPr lang="en-GB" b="1" i="1" dirty="0"/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58FA9C34-6DD0-4C9D-AE69-65F31F9899B2}"/>
              </a:ext>
            </a:extLst>
          </p:cNvPr>
          <p:cNvSpPr txBox="1"/>
          <p:nvPr/>
        </p:nvSpPr>
        <p:spPr>
          <a:xfrm>
            <a:off x="8850268" y="3168322"/>
            <a:ext cx="271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i="1" dirty="0"/>
              <a:t>c</a:t>
            </a:r>
            <a:endParaRPr lang="en-GB" b="1" i="1" dirty="0"/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39F6DDAB-4C70-470B-AA3F-357B6ED1D0B9}"/>
              </a:ext>
            </a:extLst>
          </p:cNvPr>
          <p:cNvSpPr txBox="1"/>
          <p:nvPr/>
        </p:nvSpPr>
        <p:spPr>
          <a:xfrm>
            <a:off x="8493242" y="4297876"/>
            <a:ext cx="298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i="1" dirty="0"/>
              <a:t>a</a:t>
            </a:r>
            <a:endParaRPr lang="en-GB" b="1" i="1" dirty="0"/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6CCC3857-7E2A-4ACD-BFC0-69A057C72FAF}"/>
              </a:ext>
            </a:extLst>
          </p:cNvPr>
          <p:cNvSpPr txBox="1"/>
          <p:nvPr/>
        </p:nvSpPr>
        <p:spPr>
          <a:xfrm>
            <a:off x="8249965" y="3756548"/>
            <a:ext cx="298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i="1" dirty="0"/>
              <a:t>d</a:t>
            </a:r>
            <a:endParaRPr lang="en-GB" b="1" i="1" dirty="0"/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AC3D9617-3D36-4F4B-8E56-B392C766566D}"/>
              </a:ext>
            </a:extLst>
          </p:cNvPr>
          <p:cNvSpPr txBox="1"/>
          <p:nvPr/>
        </p:nvSpPr>
        <p:spPr>
          <a:xfrm>
            <a:off x="7136160" y="3995869"/>
            <a:ext cx="257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i="1" dirty="0"/>
              <a:t>t</a:t>
            </a:r>
            <a:endParaRPr lang="en-GB" b="1" i="1" dirty="0"/>
          </a:p>
        </p:txBody>
      </p:sp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DBA9CBAA-4402-4014-8960-EE27967758B2}"/>
              </a:ext>
            </a:extLst>
          </p:cNvPr>
          <p:cNvSpPr txBox="1"/>
          <p:nvPr/>
        </p:nvSpPr>
        <p:spPr>
          <a:xfrm>
            <a:off x="4093784" y="2396991"/>
            <a:ext cx="2859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i="1" dirty="0"/>
              <a:t>y</a:t>
            </a:r>
            <a:endParaRPr lang="en-GB" b="1" i="1" dirty="0"/>
          </a:p>
        </p:txBody>
      </p:sp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44D0E4D3-5438-4045-A9A0-E4175052618C}"/>
              </a:ext>
            </a:extLst>
          </p:cNvPr>
          <p:cNvSpPr txBox="1"/>
          <p:nvPr/>
        </p:nvSpPr>
        <p:spPr>
          <a:xfrm>
            <a:off x="2843684" y="3090558"/>
            <a:ext cx="282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i="1" dirty="0"/>
              <a:t>x</a:t>
            </a:r>
            <a:endParaRPr lang="en-GB" b="1" i="1" dirty="0"/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57BA6B1B-2116-4119-AE2B-A3BE4F000F10}"/>
              </a:ext>
            </a:extLst>
          </p:cNvPr>
          <p:cNvSpPr txBox="1"/>
          <p:nvPr/>
        </p:nvSpPr>
        <p:spPr>
          <a:xfrm>
            <a:off x="2772555" y="2375215"/>
            <a:ext cx="268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i="1" dirty="0"/>
              <a:t>z</a:t>
            </a:r>
            <a:endParaRPr lang="en-GB" b="1" i="1" dirty="0"/>
          </a:p>
        </p:txBody>
      </p: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4392BD8F-FA31-46D6-B7F4-C8DB59C93D60}"/>
              </a:ext>
            </a:extLst>
          </p:cNvPr>
          <p:cNvSpPr txBox="1"/>
          <p:nvPr/>
        </p:nvSpPr>
        <p:spPr>
          <a:xfrm>
            <a:off x="4552737" y="3629756"/>
            <a:ext cx="298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i="1" dirty="0"/>
              <a:t>b</a:t>
            </a:r>
            <a:endParaRPr lang="en-GB" b="1" i="1" dirty="0"/>
          </a:p>
        </p:txBody>
      </p: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8F1BC940-4575-4E84-85D4-A56141E42A68}"/>
              </a:ext>
            </a:extLst>
          </p:cNvPr>
          <p:cNvSpPr txBox="1"/>
          <p:nvPr/>
        </p:nvSpPr>
        <p:spPr>
          <a:xfrm>
            <a:off x="1940286" y="3119969"/>
            <a:ext cx="346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i="1" dirty="0"/>
              <a:t>w</a:t>
            </a:r>
            <a:endParaRPr lang="en-GB" b="1" i="1" dirty="0"/>
          </a:p>
        </p:txBody>
      </p:sp>
      <p:sp>
        <p:nvSpPr>
          <p:cNvPr id="39" name="CasellaDiTesto 38">
            <a:extLst>
              <a:ext uri="{FF2B5EF4-FFF2-40B4-BE49-F238E27FC236}">
                <a16:creationId xmlns:a16="http://schemas.microsoft.com/office/drawing/2014/main" id="{AB17CEAA-DC75-47C3-AC06-F058023920FA}"/>
              </a:ext>
            </a:extLst>
          </p:cNvPr>
          <p:cNvSpPr txBox="1"/>
          <p:nvPr/>
        </p:nvSpPr>
        <p:spPr>
          <a:xfrm>
            <a:off x="3838710" y="3178167"/>
            <a:ext cx="271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i="1" dirty="0"/>
              <a:t>c</a:t>
            </a:r>
            <a:endParaRPr lang="en-GB" b="1" i="1" dirty="0"/>
          </a:p>
        </p:txBody>
      </p:sp>
      <p:sp>
        <p:nvSpPr>
          <p:cNvPr id="40" name="CasellaDiTesto 39">
            <a:extLst>
              <a:ext uri="{FF2B5EF4-FFF2-40B4-BE49-F238E27FC236}">
                <a16:creationId xmlns:a16="http://schemas.microsoft.com/office/drawing/2014/main" id="{0E7C5E0D-3306-40D0-8C76-1CAA11F10479}"/>
              </a:ext>
            </a:extLst>
          </p:cNvPr>
          <p:cNvSpPr txBox="1"/>
          <p:nvPr/>
        </p:nvSpPr>
        <p:spPr>
          <a:xfrm>
            <a:off x="3473295" y="4316110"/>
            <a:ext cx="298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i="1" dirty="0"/>
              <a:t>a</a:t>
            </a:r>
            <a:endParaRPr lang="en-GB" b="1" i="1" dirty="0"/>
          </a:p>
        </p:txBody>
      </p:sp>
      <p:sp>
        <p:nvSpPr>
          <p:cNvPr id="41" name="CasellaDiTesto 40">
            <a:extLst>
              <a:ext uri="{FF2B5EF4-FFF2-40B4-BE49-F238E27FC236}">
                <a16:creationId xmlns:a16="http://schemas.microsoft.com/office/drawing/2014/main" id="{EB1FC90B-AFD7-4873-B762-975CB51A4015}"/>
              </a:ext>
            </a:extLst>
          </p:cNvPr>
          <p:cNvSpPr txBox="1"/>
          <p:nvPr/>
        </p:nvSpPr>
        <p:spPr>
          <a:xfrm>
            <a:off x="3230018" y="3774782"/>
            <a:ext cx="298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i="1" dirty="0"/>
              <a:t>d</a:t>
            </a:r>
            <a:endParaRPr lang="en-GB" b="1" i="1" dirty="0"/>
          </a:p>
        </p:txBody>
      </p:sp>
      <p:sp>
        <p:nvSpPr>
          <p:cNvPr id="42" name="CasellaDiTesto 41">
            <a:extLst>
              <a:ext uri="{FF2B5EF4-FFF2-40B4-BE49-F238E27FC236}">
                <a16:creationId xmlns:a16="http://schemas.microsoft.com/office/drawing/2014/main" id="{5B3F1FCC-A52A-412F-905A-19C73A46BF77}"/>
              </a:ext>
            </a:extLst>
          </p:cNvPr>
          <p:cNvSpPr txBox="1"/>
          <p:nvPr/>
        </p:nvSpPr>
        <p:spPr>
          <a:xfrm>
            <a:off x="2099435" y="4014103"/>
            <a:ext cx="257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i="1" dirty="0"/>
              <a:t>t</a:t>
            </a:r>
            <a:endParaRPr lang="en-GB" b="1" i="1" dirty="0"/>
          </a:p>
        </p:txBody>
      </p:sp>
      <p:sp>
        <p:nvSpPr>
          <p:cNvPr id="43" name="Titolo 1">
            <a:extLst>
              <a:ext uri="{FF2B5EF4-FFF2-40B4-BE49-F238E27FC236}">
                <a16:creationId xmlns:a16="http://schemas.microsoft.com/office/drawing/2014/main" id="{2327BEE2-9701-4216-81C8-0C9428FC4D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it-IT" dirty="0" err="1">
                <a:solidFill>
                  <a:schemeClr val="accent1"/>
                </a:solidFill>
              </a:rPr>
              <a:t>Satisfaction</a:t>
            </a:r>
            <a:r>
              <a:rPr lang="it-IT" dirty="0">
                <a:solidFill>
                  <a:schemeClr val="accent1"/>
                </a:solidFill>
              </a:rPr>
              <a:t> of a formula</a:t>
            </a:r>
            <a:endParaRPr lang="en-GB" dirty="0">
              <a:solidFill>
                <a:schemeClr val="accent1"/>
              </a:solidFill>
            </a:endParaRPr>
          </a:p>
        </p:txBody>
      </p:sp>
      <p:pic>
        <p:nvPicPr>
          <p:cNvPr id="44" name="Immagine 43">
            <a:extLst>
              <a:ext uri="{FF2B5EF4-FFF2-40B4-BE49-F238E27FC236}">
                <a16:creationId xmlns:a16="http://schemas.microsoft.com/office/drawing/2014/main" id="{43522BA8-5539-4E48-8F20-39A8DDDACE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5157" y="1878333"/>
            <a:ext cx="1660719" cy="371802"/>
          </a:xfrm>
          <a:prstGeom prst="rect">
            <a:avLst/>
          </a:prstGeom>
        </p:spPr>
      </p:pic>
      <p:pic>
        <p:nvPicPr>
          <p:cNvPr id="46" name="Immagine 45">
            <a:extLst>
              <a:ext uri="{FF2B5EF4-FFF2-40B4-BE49-F238E27FC236}">
                <a16:creationId xmlns:a16="http://schemas.microsoft.com/office/drawing/2014/main" id="{BFDC3E02-E028-4371-AA55-A15F44CF89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4311" y="1882563"/>
            <a:ext cx="2025405" cy="388202"/>
          </a:xfrm>
          <a:prstGeom prst="rect">
            <a:avLst/>
          </a:prstGeom>
        </p:spPr>
      </p:pic>
      <p:pic>
        <p:nvPicPr>
          <p:cNvPr id="47" name="Immagine 46">
            <a:extLst>
              <a:ext uri="{FF2B5EF4-FFF2-40B4-BE49-F238E27FC236}">
                <a16:creationId xmlns:a16="http://schemas.microsoft.com/office/drawing/2014/main" id="{E12E56C3-0E90-41E5-B602-8CE0E8CFF91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795" b="2760"/>
          <a:stretch/>
        </p:blipFill>
        <p:spPr>
          <a:xfrm>
            <a:off x="1594534" y="4877406"/>
            <a:ext cx="999212" cy="296074"/>
          </a:xfrm>
          <a:prstGeom prst="rect">
            <a:avLst/>
          </a:prstGeom>
        </p:spPr>
      </p:pic>
      <p:pic>
        <p:nvPicPr>
          <p:cNvPr id="48" name="Immagine 47">
            <a:extLst>
              <a:ext uri="{FF2B5EF4-FFF2-40B4-BE49-F238E27FC236}">
                <a16:creationId xmlns:a16="http://schemas.microsoft.com/office/drawing/2014/main" id="{D10C61BE-0787-4FA3-AA5E-763F6DE1776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76" t="22198" r="40297" b="4861"/>
          <a:stretch/>
        </p:blipFill>
        <p:spPr>
          <a:xfrm>
            <a:off x="2534199" y="4922805"/>
            <a:ext cx="251698" cy="283157"/>
          </a:xfrm>
          <a:prstGeom prst="rect">
            <a:avLst/>
          </a:prstGeom>
        </p:spPr>
      </p:pic>
      <p:sp>
        <p:nvSpPr>
          <p:cNvPr id="49" name="CasellaDiTesto 48">
            <a:extLst>
              <a:ext uri="{FF2B5EF4-FFF2-40B4-BE49-F238E27FC236}">
                <a16:creationId xmlns:a16="http://schemas.microsoft.com/office/drawing/2014/main" id="{CDB39495-F3E0-4BA6-A839-8187D474D282}"/>
              </a:ext>
            </a:extLst>
          </p:cNvPr>
          <p:cNvSpPr txBox="1"/>
          <p:nvPr/>
        </p:nvSpPr>
        <p:spPr>
          <a:xfrm>
            <a:off x="2710515" y="4828241"/>
            <a:ext cx="13290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i="1" dirty="0"/>
              <a:t>Green [Red]</a:t>
            </a:r>
            <a:endParaRPr lang="en-GB" b="1" i="1" dirty="0"/>
          </a:p>
        </p:txBody>
      </p:sp>
      <p:pic>
        <p:nvPicPr>
          <p:cNvPr id="50" name="Immagine 49">
            <a:extLst>
              <a:ext uri="{FF2B5EF4-FFF2-40B4-BE49-F238E27FC236}">
                <a16:creationId xmlns:a16="http://schemas.microsoft.com/office/drawing/2014/main" id="{C71EE056-193D-4570-BB89-67F4C20743B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64" t="25197" r="55838" b="20287"/>
          <a:stretch/>
        </p:blipFill>
        <p:spPr>
          <a:xfrm>
            <a:off x="3981369" y="4909640"/>
            <a:ext cx="338457" cy="223312"/>
          </a:xfrm>
          <a:prstGeom prst="rect">
            <a:avLst/>
          </a:prstGeom>
        </p:spPr>
      </p:pic>
      <p:pic>
        <p:nvPicPr>
          <p:cNvPr id="51" name="Immagine 50">
            <a:extLst>
              <a:ext uri="{FF2B5EF4-FFF2-40B4-BE49-F238E27FC236}">
                <a16:creationId xmlns:a16="http://schemas.microsoft.com/office/drawing/2014/main" id="{0E225528-BB04-4422-90F3-913147CA7CD9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517" t="11620" r="17015" b="8531"/>
          <a:stretch/>
        </p:blipFill>
        <p:spPr>
          <a:xfrm>
            <a:off x="4365275" y="4898694"/>
            <a:ext cx="489340" cy="223311"/>
          </a:xfrm>
          <a:prstGeom prst="rect">
            <a:avLst/>
          </a:prstGeom>
        </p:spPr>
      </p:pic>
      <p:sp>
        <p:nvSpPr>
          <p:cNvPr id="52" name="CasellaDiTesto 51">
            <a:extLst>
              <a:ext uri="{FF2B5EF4-FFF2-40B4-BE49-F238E27FC236}">
                <a16:creationId xmlns:a16="http://schemas.microsoft.com/office/drawing/2014/main" id="{D5649616-8C8A-437C-9FD5-234BE0FAA411}"/>
              </a:ext>
            </a:extLst>
          </p:cNvPr>
          <p:cNvSpPr txBox="1"/>
          <p:nvPr/>
        </p:nvSpPr>
        <p:spPr>
          <a:xfrm>
            <a:off x="4792528" y="4804148"/>
            <a:ext cx="629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i="1" dirty="0"/>
              <a:t>{</a:t>
            </a:r>
            <a:r>
              <a:rPr lang="it-IT" i="1" dirty="0" err="1"/>
              <a:t>w,z</a:t>
            </a:r>
            <a:r>
              <a:rPr lang="it-IT" i="1" dirty="0"/>
              <a:t>}</a:t>
            </a:r>
            <a:endParaRPr lang="en-GB" i="1" dirty="0"/>
          </a:p>
        </p:txBody>
      </p:sp>
      <p:pic>
        <p:nvPicPr>
          <p:cNvPr id="53" name="Immagine 52">
            <a:extLst>
              <a:ext uri="{FF2B5EF4-FFF2-40B4-BE49-F238E27FC236}">
                <a16:creationId xmlns:a16="http://schemas.microsoft.com/office/drawing/2014/main" id="{0CC9E500-E518-42EC-BCA1-68E2B4A32C0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795" b="2760"/>
          <a:stretch/>
        </p:blipFill>
        <p:spPr>
          <a:xfrm>
            <a:off x="6610297" y="4833928"/>
            <a:ext cx="999212" cy="296074"/>
          </a:xfrm>
          <a:prstGeom prst="rect">
            <a:avLst/>
          </a:prstGeom>
        </p:spPr>
      </p:pic>
      <p:sp>
        <p:nvSpPr>
          <p:cNvPr id="55" name="CasellaDiTesto 54">
            <a:extLst>
              <a:ext uri="{FF2B5EF4-FFF2-40B4-BE49-F238E27FC236}">
                <a16:creationId xmlns:a16="http://schemas.microsoft.com/office/drawing/2014/main" id="{74E8BDFB-910F-40D2-8774-DF5581884C43}"/>
              </a:ext>
            </a:extLst>
          </p:cNvPr>
          <p:cNvSpPr txBox="1"/>
          <p:nvPr/>
        </p:nvSpPr>
        <p:spPr>
          <a:xfrm>
            <a:off x="8036762" y="4802759"/>
            <a:ext cx="546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i="1" dirty="0"/>
              <a:t>Red</a:t>
            </a:r>
            <a:endParaRPr lang="en-GB" b="1" i="1" dirty="0"/>
          </a:p>
        </p:txBody>
      </p:sp>
      <p:pic>
        <p:nvPicPr>
          <p:cNvPr id="56" name="Immagine 55">
            <a:extLst>
              <a:ext uri="{FF2B5EF4-FFF2-40B4-BE49-F238E27FC236}">
                <a16:creationId xmlns:a16="http://schemas.microsoft.com/office/drawing/2014/main" id="{BBB6B3D6-88B0-41F9-AB89-48F79CF1676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64" t="25197" r="55838" b="20287"/>
          <a:stretch/>
        </p:blipFill>
        <p:spPr>
          <a:xfrm>
            <a:off x="8584253" y="4874551"/>
            <a:ext cx="338457" cy="223312"/>
          </a:xfrm>
          <a:prstGeom prst="rect">
            <a:avLst/>
          </a:prstGeom>
        </p:spPr>
      </p:pic>
      <p:pic>
        <p:nvPicPr>
          <p:cNvPr id="57" name="Immagine 56">
            <a:extLst>
              <a:ext uri="{FF2B5EF4-FFF2-40B4-BE49-F238E27FC236}">
                <a16:creationId xmlns:a16="http://schemas.microsoft.com/office/drawing/2014/main" id="{84562E40-8A28-4023-9066-3534B9CC1D5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517" t="11620" r="17015" b="8531"/>
          <a:stretch/>
        </p:blipFill>
        <p:spPr>
          <a:xfrm>
            <a:off x="8968159" y="4863605"/>
            <a:ext cx="489340" cy="223311"/>
          </a:xfrm>
          <a:prstGeom prst="rect">
            <a:avLst/>
          </a:prstGeom>
        </p:spPr>
      </p:pic>
      <p:sp>
        <p:nvSpPr>
          <p:cNvPr id="58" name="CasellaDiTesto 57">
            <a:extLst>
              <a:ext uri="{FF2B5EF4-FFF2-40B4-BE49-F238E27FC236}">
                <a16:creationId xmlns:a16="http://schemas.microsoft.com/office/drawing/2014/main" id="{0D505D96-B3E3-412E-BB4C-11082EEF8C80}"/>
              </a:ext>
            </a:extLst>
          </p:cNvPr>
          <p:cNvSpPr txBox="1"/>
          <p:nvPr/>
        </p:nvSpPr>
        <p:spPr>
          <a:xfrm>
            <a:off x="9395412" y="4769059"/>
            <a:ext cx="907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i="1" dirty="0"/>
              <a:t>{</a:t>
            </a:r>
            <a:r>
              <a:rPr lang="it-IT" i="1" dirty="0" err="1"/>
              <a:t>d,c,b,t</a:t>
            </a:r>
            <a:r>
              <a:rPr lang="it-IT" i="1" dirty="0"/>
              <a:t>}</a:t>
            </a:r>
            <a:endParaRPr lang="en-GB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ettangolo 60">
                <a:extLst>
                  <a:ext uri="{FF2B5EF4-FFF2-40B4-BE49-F238E27FC236}">
                    <a16:creationId xmlns:a16="http://schemas.microsoft.com/office/drawing/2014/main" id="{A8BB4622-D909-42C6-96E6-22B0F12708A0}"/>
                  </a:ext>
                </a:extLst>
              </p:cNvPr>
              <p:cNvSpPr/>
              <p:nvPr/>
            </p:nvSpPr>
            <p:spPr>
              <a:xfrm>
                <a:off x="7367163" y="4787370"/>
                <a:ext cx="948385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000" b="0" i="1">
                              <a:latin typeface="Cambria Math" panose="02040503050406030204" pitchFamily="18" charset="0"/>
                            </a:rPr>
                            <m:t>𝒟</m:t>
                          </m:r>
                        </m:e>
                        <m:sup>
                          <m:r>
                            <a:rPr lang="fr-FR" sz="2000" b="0" i="1"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61" name="Rettangolo 60">
                <a:extLst>
                  <a:ext uri="{FF2B5EF4-FFF2-40B4-BE49-F238E27FC236}">
                    <a16:creationId xmlns:a16="http://schemas.microsoft.com/office/drawing/2014/main" id="{A8BB4622-D909-42C6-96E6-22B0F12708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7163" y="4787370"/>
                <a:ext cx="948385" cy="4001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282784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2EC9E35-2E64-4C55-8AF3-72F11826DF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CAA9-A281-4BED-B172-048C7AE96558}" type="slidenum">
              <a:rPr lang="fr-CH" smtClean="0"/>
              <a:t>9</a:t>
            </a:fld>
            <a:endParaRPr lang="fr-CH"/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F9879413-97C2-4295-BE56-F71CCF2207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chemeClr val="accent1"/>
                </a:solidFill>
              </a:rPr>
              <a:t>Derived operators: </a:t>
            </a:r>
            <a:r>
              <a:rPr lang="en-GB" i="1" dirty="0" err="1">
                <a:solidFill>
                  <a:schemeClr val="accent1"/>
                </a:solidFill>
              </a:rPr>
              <a:t>flt</a:t>
            </a:r>
            <a:endParaRPr lang="en-GB" i="1" dirty="0">
              <a:solidFill>
                <a:schemeClr val="accent1"/>
              </a:solidFill>
            </a:endParaRPr>
          </a:p>
        </p:txBody>
      </p:sp>
      <p:pic>
        <p:nvPicPr>
          <p:cNvPr id="8" name="Image 7" descr="Une image contenant bâtiment, lumière&#10;&#10;Description générée automatiquement">
            <a:extLst>
              <a:ext uri="{FF2B5EF4-FFF2-40B4-BE49-F238E27FC236}">
                <a16:creationId xmlns:a16="http://schemas.microsoft.com/office/drawing/2014/main" id="{FEDC72FD-531D-4BA2-9702-041605C8D5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4479" y="2079519"/>
            <a:ext cx="4313448" cy="3888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E65E658C-CB9E-4672-AAA5-1F606DB71EB4}"/>
                  </a:ext>
                </a:extLst>
              </p:cNvPr>
              <p:cNvSpPr txBox="1"/>
              <p:nvPr/>
            </p:nvSpPr>
            <p:spPr>
              <a:xfrm>
                <a:off x="1788695" y="3654187"/>
                <a:ext cx="21416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𝑂𝑟𝑖𝑔𝑖𝑛𝑎𝑙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𝑖𝑚𝑎𝑔𝑒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E65E658C-CB9E-4672-AAA5-1F606DB71E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8695" y="3654187"/>
                <a:ext cx="2141621" cy="369332"/>
              </a:xfrm>
              <a:prstGeom prst="rect">
                <a:avLst/>
              </a:prstGeom>
              <a:blipFill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06459327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524</TotalTime>
  <Words>729</Words>
  <Application>Microsoft Office PowerPoint</Application>
  <PresentationFormat>Widescreen</PresentationFormat>
  <Paragraphs>288</Paragraphs>
  <Slides>54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54</vt:i4>
      </vt:variant>
    </vt:vector>
  </HeadingPairs>
  <TitlesOfParts>
    <vt:vector size="60" baseType="lpstr">
      <vt:lpstr>Arial</vt:lpstr>
      <vt:lpstr>Calibri</vt:lpstr>
      <vt:lpstr>Calibri Light</vt:lpstr>
      <vt:lpstr>Cambria Math</vt:lpstr>
      <vt:lpstr>Times New Roman</vt:lpstr>
      <vt:lpstr>Thème Office</vt:lpstr>
      <vt:lpstr>Topological Reasoning</vt:lpstr>
      <vt:lpstr>A Spatial Model Checker</vt:lpstr>
      <vt:lpstr>Closure space</vt:lpstr>
      <vt:lpstr>Quasi-discrete closure space</vt:lpstr>
      <vt:lpstr>Enrichment</vt:lpstr>
      <vt:lpstr>Satisfaction of a formula</vt:lpstr>
      <vt:lpstr>Satisfaction of a formula</vt:lpstr>
      <vt:lpstr>Satisfaction of a formula</vt:lpstr>
      <vt:lpstr>Derived operators: flt</vt:lpstr>
      <vt:lpstr>Derived operators: flt</vt:lpstr>
      <vt:lpstr>Derived operators: flt</vt:lpstr>
      <vt:lpstr>Derived operators: flt</vt:lpstr>
      <vt:lpstr>Other derived operators</vt:lpstr>
      <vt:lpstr>Example</vt:lpstr>
      <vt:lpstr>Example</vt:lpstr>
      <vt:lpstr>Example</vt:lpstr>
      <vt:lpstr>Example</vt:lpstr>
      <vt:lpstr>Example</vt:lpstr>
      <vt:lpstr>Example</vt:lpstr>
      <vt:lpstr>Example</vt:lpstr>
      <vt:lpstr>VoxLogica (Voxel-based Logical Analyser)</vt:lpstr>
      <vt:lpstr>Existing Application</vt:lpstr>
      <vt:lpstr>Rainbow Six Siege</vt:lpstr>
      <vt:lpstr>Map</vt:lpstr>
      <vt:lpstr>Our goal</vt:lpstr>
      <vt:lpstr>Solution proposed</vt:lpstr>
      <vt:lpstr>Original image</vt:lpstr>
      <vt:lpstr>Segmented image</vt:lpstr>
      <vt:lpstr>Better resolution</vt:lpstr>
      <vt:lpstr>Segmentation</vt:lpstr>
      <vt:lpstr>Problems…</vt:lpstr>
      <vt:lpstr>Apex Legends</vt:lpstr>
      <vt:lpstr>Drop and Safe </vt:lpstr>
      <vt:lpstr>Buildings, Mountains and Chokes Segmentation </vt:lpstr>
      <vt:lpstr>Map design analysis</vt:lpstr>
      <vt:lpstr>Buildings segmentation using Voxlogica</vt:lpstr>
      <vt:lpstr>Color Threshold</vt:lpstr>
      <vt:lpstr>Smooth Filter</vt:lpstr>
      <vt:lpstr>Zone definition</vt:lpstr>
      <vt:lpstr>Segmentation</vt:lpstr>
      <vt:lpstr>Slum Lakes Buildings</vt:lpstr>
      <vt:lpstr>Final segmentation</vt:lpstr>
      <vt:lpstr>Mountains segmentation using Voxlogica</vt:lpstr>
      <vt:lpstr>Color Threshold</vt:lpstr>
      <vt:lpstr>Smooth Filter</vt:lpstr>
      <vt:lpstr>Smooth Filter</vt:lpstr>
      <vt:lpstr>Smooth Filter</vt:lpstr>
      <vt:lpstr>Zone definition</vt:lpstr>
      <vt:lpstr>Segmentation</vt:lpstr>
      <vt:lpstr>Artillery mountains</vt:lpstr>
      <vt:lpstr>Final segmentation</vt:lpstr>
      <vt:lpstr>Github repository</vt:lpstr>
      <vt:lpstr>Agenda</vt:lpstr>
      <vt:lpstr>Topological Reasoning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Topological Reasoning</dc:title>
  <dc:creator>Jonathan Lo</dc:creator>
  <cp:lastModifiedBy>Tommaso Peletta</cp:lastModifiedBy>
  <cp:revision>57</cp:revision>
  <dcterms:created xsi:type="dcterms:W3CDTF">2020-03-30T16:56:13Z</dcterms:created>
  <dcterms:modified xsi:type="dcterms:W3CDTF">2020-05-05T09:04:40Z</dcterms:modified>
</cp:coreProperties>
</file>